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7"/>
  </p:notesMasterIdLst>
  <p:handoutMasterIdLst>
    <p:handoutMasterId r:id="rId138"/>
  </p:handoutMasterIdLst>
  <p:sldIdLst>
    <p:sldId id="349" r:id="rId2"/>
    <p:sldId id="350" r:id="rId3"/>
    <p:sldId id="355" r:id="rId4"/>
    <p:sldId id="365" r:id="rId5"/>
    <p:sldId id="351" r:id="rId6"/>
    <p:sldId id="348" r:id="rId7"/>
    <p:sldId id="347" r:id="rId8"/>
    <p:sldId id="259" r:id="rId9"/>
    <p:sldId id="595" r:id="rId10"/>
    <p:sldId id="261" r:id="rId11"/>
    <p:sldId id="600" r:id="rId12"/>
    <p:sldId id="597" r:id="rId13"/>
    <p:sldId id="601" r:id="rId14"/>
    <p:sldId id="602" r:id="rId15"/>
    <p:sldId id="603" r:id="rId16"/>
    <p:sldId id="604" r:id="rId17"/>
    <p:sldId id="605" r:id="rId18"/>
    <p:sldId id="606" r:id="rId19"/>
    <p:sldId id="611" r:id="rId20"/>
    <p:sldId id="610" r:id="rId21"/>
    <p:sldId id="613" r:id="rId22"/>
    <p:sldId id="614" r:id="rId23"/>
    <p:sldId id="615" r:id="rId24"/>
    <p:sldId id="617" r:id="rId25"/>
    <p:sldId id="618" r:id="rId26"/>
    <p:sldId id="619" r:id="rId27"/>
    <p:sldId id="629" r:id="rId28"/>
    <p:sldId id="620" r:id="rId29"/>
    <p:sldId id="621" r:id="rId30"/>
    <p:sldId id="267" r:id="rId31"/>
    <p:sldId id="622" r:id="rId32"/>
    <p:sldId id="673" r:id="rId33"/>
    <p:sldId id="674" r:id="rId34"/>
    <p:sldId id="274" r:id="rId35"/>
    <p:sldId id="273" r:id="rId36"/>
    <p:sldId id="676" r:id="rId37"/>
    <p:sldId id="297" r:id="rId38"/>
    <p:sldId id="294" r:id="rId39"/>
    <p:sldId id="296" r:id="rId40"/>
    <p:sldId id="298" r:id="rId41"/>
    <p:sldId id="301" r:id="rId42"/>
    <p:sldId id="300" r:id="rId43"/>
    <p:sldId id="303" r:id="rId44"/>
    <p:sldId id="304" r:id="rId45"/>
    <p:sldId id="305" r:id="rId46"/>
    <p:sldId id="677" r:id="rId47"/>
    <p:sldId id="317" r:id="rId48"/>
    <p:sldId id="314" r:id="rId49"/>
    <p:sldId id="324" r:id="rId50"/>
    <p:sldId id="310" r:id="rId51"/>
    <p:sldId id="320" r:id="rId52"/>
    <p:sldId id="319" r:id="rId53"/>
    <p:sldId id="321" r:id="rId54"/>
    <p:sldId id="640" r:id="rId55"/>
    <p:sldId id="322" r:id="rId56"/>
    <p:sldId id="323" r:id="rId57"/>
    <p:sldId id="642" r:id="rId58"/>
    <p:sldId id="643" r:id="rId59"/>
    <p:sldId id="644" r:id="rId60"/>
    <p:sldId id="645" r:id="rId61"/>
    <p:sldId id="646" r:id="rId62"/>
    <p:sldId id="649" r:id="rId63"/>
    <p:sldId id="326" r:id="rId64"/>
    <p:sldId id="327" r:id="rId65"/>
    <p:sldId id="329" r:id="rId66"/>
    <p:sldId id="331" r:id="rId67"/>
    <p:sldId id="332" r:id="rId68"/>
    <p:sldId id="334" r:id="rId69"/>
    <p:sldId id="336" r:id="rId70"/>
    <p:sldId id="340" r:id="rId71"/>
    <p:sldId id="342" r:id="rId72"/>
    <p:sldId id="344" r:id="rId73"/>
    <p:sldId id="650" r:id="rId74"/>
    <p:sldId id="346" r:id="rId75"/>
    <p:sldId id="373" r:id="rId76"/>
    <p:sldId id="374" r:id="rId77"/>
    <p:sldId id="652" r:id="rId78"/>
    <p:sldId id="377" r:id="rId79"/>
    <p:sldId id="653" r:id="rId80"/>
    <p:sldId id="380" r:id="rId81"/>
    <p:sldId id="654" r:id="rId82"/>
    <p:sldId id="397" r:id="rId83"/>
    <p:sldId id="655" r:id="rId84"/>
    <p:sldId id="415" r:id="rId85"/>
    <p:sldId id="419" r:id="rId86"/>
    <p:sldId id="656" r:id="rId87"/>
    <p:sldId id="430" r:id="rId88"/>
    <p:sldId id="439" r:id="rId89"/>
    <p:sldId id="431" r:id="rId90"/>
    <p:sldId id="658" r:id="rId91"/>
    <p:sldId id="659" r:id="rId92"/>
    <p:sldId id="434" r:id="rId93"/>
    <p:sldId id="660" r:id="rId94"/>
    <p:sldId id="661" r:id="rId95"/>
    <p:sldId id="445" r:id="rId96"/>
    <p:sldId id="662" r:id="rId97"/>
    <p:sldId id="663" r:id="rId98"/>
    <p:sldId id="478" r:id="rId99"/>
    <p:sldId id="476" r:id="rId100"/>
    <p:sldId id="482" r:id="rId101"/>
    <p:sldId id="483" r:id="rId102"/>
    <p:sldId id="484" r:id="rId103"/>
    <p:sldId id="485" r:id="rId104"/>
    <p:sldId id="664" r:id="rId105"/>
    <p:sldId id="486" r:id="rId106"/>
    <p:sldId id="489" r:id="rId107"/>
    <p:sldId id="665" r:id="rId108"/>
    <p:sldId id="493" r:id="rId109"/>
    <p:sldId id="492" r:id="rId110"/>
    <p:sldId id="491" r:id="rId111"/>
    <p:sldId id="494" r:id="rId112"/>
    <p:sldId id="499" r:id="rId113"/>
    <p:sldId id="497" r:id="rId114"/>
    <p:sldId id="500" r:id="rId115"/>
    <p:sldId id="501" r:id="rId116"/>
    <p:sldId id="507" r:id="rId117"/>
    <p:sldId id="504" r:id="rId118"/>
    <p:sldId id="517" r:id="rId119"/>
    <p:sldId id="519" r:id="rId120"/>
    <p:sldId id="520" r:id="rId121"/>
    <p:sldId id="522" r:id="rId122"/>
    <p:sldId id="666" r:id="rId123"/>
    <p:sldId id="570" r:id="rId124"/>
    <p:sldId id="577" r:id="rId125"/>
    <p:sldId id="578" r:id="rId126"/>
    <p:sldId id="562" r:id="rId127"/>
    <p:sldId id="667" r:id="rId128"/>
    <p:sldId id="668" r:id="rId129"/>
    <p:sldId id="669" r:id="rId130"/>
    <p:sldId id="580" r:id="rId131"/>
    <p:sldId id="670" r:id="rId132"/>
    <p:sldId id="671" r:id="rId133"/>
    <p:sldId id="672" r:id="rId134"/>
    <p:sldId id="591" r:id="rId135"/>
    <p:sldId id="594" r:id="rId136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5FB4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3" autoAdjust="0"/>
    <p:restoredTop sz="94583" autoAdjust="0"/>
  </p:normalViewPr>
  <p:slideViewPr>
    <p:cSldViewPr snapToGrid="0">
      <p:cViewPr varScale="1">
        <p:scale>
          <a:sx n="80" d="100"/>
          <a:sy n="80" d="100"/>
        </p:scale>
        <p:origin x="-89" y="-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___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_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</c:strCache>
            </c:strRef>
          </c:tx>
          <c:marker>
            <c:symbol val="square"/>
            <c:size val="5"/>
          </c:marker>
          <c:cat>
            <c:numRef>
              <c:f>Sheet1!$B$2:$B$8</c:f>
              <c:numCache>
                <c:formatCode>General</c:formatCode>
                <c:ptCount val="7"/>
                <c:pt idx="0">
                  <c:v>42</c:v>
                </c:pt>
                <c:pt idx="1">
                  <c:v>50</c:v>
                </c:pt>
                <c:pt idx="2">
                  <c:v>58</c:v>
                </c:pt>
                <c:pt idx="3">
                  <c:v>66</c:v>
                </c:pt>
                <c:pt idx="4">
                  <c:v>74</c:v>
                </c:pt>
                <c:pt idx="5">
                  <c:v>82</c:v>
                </c:pt>
                <c:pt idx="6">
                  <c:v>90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36</c:v>
                </c:pt>
                <c:pt idx="1">
                  <c:v>69</c:v>
                </c:pt>
                <c:pt idx="2">
                  <c:v>98.4</c:v>
                </c:pt>
                <c:pt idx="3">
                  <c:v>125.7</c:v>
                </c:pt>
                <c:pt idx="4">
                  <c:v>149.5</c:v>
                </c:pt>
                <c:pt idx="5">
                  <c:v>174.2</c:v>
                </c:pt>
                <c:pt idx="6">
                  <c:v>195.9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988160"/>
        <c:axId val="158989696"/>
      </c:lineChart>
      <c:catAx>
        <c:axId val="158988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989696"/>
        <c:crosses val="autoZero"/>
        <c:auto val="1"/>
        <c:lblAlgn val="ctr"/>
        <c:lblOffset val="100"/>
        <c:noMultiLvlLbl val="0"/>
      </c:catAx>
      <c:valAx>
        <c:axId val="158989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988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9.4379944535750465E-2"/>
          <c:y val="0.12299167405551795"/>
          <c:w val="0.82810549304699366"/>
          <c:h val="0.84188420831196042"/>
        </c:manualLayout>
      </c:layou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</c:strCache>
            </c:strRef>
          </c:tx>
          <c:cat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18</c:v>
                </c:pt>
                <c:pt idx="2">
                  <c:v>36</c:v>
                </c:pt>
                <c:pt idx="3">
                  <c:v>54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-164</c:v>
                </c:pt>
                <c:pt idx="1">
                  <c:v>-112</c:v>
                </c:pt>
                <c:pt idx="2">
                  <c:v>-88.1</c:v>
                </c:pt>
                <c:pt idx="3">
                  <c:v>-52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709120"/>
        <c:axId val="164710656"/>
      </c:lineChart>
      <c:catAx>
        <c:axId val="16470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710656"/>
        <c:crosses val="autoZero"/>
        <c:auto val="1"/>
        <c:lblAlgn val="ctr"/>
        <c:lblOffset val="100"/>
        <c:noMultiLvlLbl val="0"/>
      </c:catAx>
      <c:valAx>
        <c:axId val="164710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64709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ja-JP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cat>
            <c:numLit>
              <c:formatCode>General</c:formatCode>
              <c:ptCount val="4"/>
              <c:pt idx="0">
                <c:v>10</c:v>
              </c:pt>
              <c:pt idx="1">
                <c:v>18</c:v>
              </c:pt>
              <c:pt idx="2">
                <c:v>36</c:v>
              </c:pt>
              <c:pt idx="3">
                <c:v>54</c:v>
              </c:pt>
            </c:numLit>
          </c:cat>
          <c:val>
            <c:numRef>
              <c:f>Sheet1!$C$2:$C$5</c:f>
              <c:numCache>
                <c:formatCode>General</c:formatCode>
                <c:ptCount val="4"/>
                <c:pt idx="0">
                  <c:v>-33</c:v>
                </c:pt>
                <c:pt idx="1">
                  <c:v>-87.8</c:v>
                </c:pt>
                <c:pt idx="2">
                  <c:v>-62.5</c:v>
                </c:pt>
                <c:pt idx="3">
                  <c:v>-18.399999999999999</c:v>
                </c:pt>
              </c:numCache>
            </c:numRef>
          </c:val>
          <c:smooth val="0"/>
        </c:ser>
        <c:ser>
          <c:idx val="1"/>
          <c:order val="1"/>
          <c:cat>
            <c:numLit>
              <c:formatCode>General</c:formatCode>
              <c:ptCount val="4"/>
              <c:pt idx="0">
                <c:v>10</c:v>
              </c:pt>
              <c:pt idx="1">
                <c:v>18</c:v>
              </c:pt>
              <c:pt idx="2">
                <c:v>36</c:v>
              </c:pt>
              <c:pt idx="3">
                <c:v>54</c:v>
              </c:pt>
            </c:numLit>
          </c:cat>
          <c:val>
            <c:numRef>
              <c:f>Sheet1!$D$2:$D$5</c:f>
              <c:numCache>
                <c:formatCode>General</c:formatCode>
                <c:ptCount val="4"/>
                <c:pt idx="0">
                  <c:v>100</c:v>
                </c:pt>
                <c:pt idx="1">
                  <c:v>-60.7</c:v>
                </c:pt>
                <c:pt idx="2">
                  <c:v>-41.3</c:v>
                </c:pt>
                <c:pt idx="3">
                  <c:v>-4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66592"/>
        <c:axId val="164368384"/>
      </c:lineChart>
      <c:catAx>
        <c:axId val="16436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368384"/>
        <c:crosses val="autoZero"/>
        <c:auto val="1"/>
        <c:lblAlgn val="ctr"/>
        <c:lblOffset val="100"/>
        <c:noMultiLvlLbl val="0"/>
      </c:catAx>
      <c:valAx>
        <c:axId val="164368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366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v>食塩</c:v>
          </c:tx>
          <c:cat>
            <c:numLit>
              <c:formatCode>General</c:formatCode>
              <c:ptCount val="10"/>
              <c:pt idx="0">
                <c:v>0</c:v>
              </c:pt>
              <c:pt idx="1">
                <c:v>10</c:v>
              </c:pt>
              <c:pt idx="2">
                <c:v>20</c:v>
              </c:pt>
              <c:pt idx="3">
                <c:v>30</c:v>
              </c:pt>
              <c:pt idx="4">
                <c:v>40</c:v>
              </c:pt>
              <c:pt idx="5">
                <c:v>50</c:v>
              </c:pt>
              <c:pt idx="6">
                <c:v>60</c:v>
              </c:pt>
              <c:pt idx="7">
                <c:v>70</c:v>
              </c:pt>
              <c:pt idx="8">
                <c:v>80</c:v>
              </c:pt>
              <c:pt idx="9">
                <c:v>90</c:v>
              </c:pt>
            </c:numLit>
          </c:cat>
          <c:val>
            <c:numRef>
              <c:f>Sheet1!$B$2:$B$11</c:f>
              <c:numCache>
                <c:formatCode>General</c:formatCode>
                <c:ptCount val="10"/>
                <c:pt idx="0">
                  <c:v>35.700000000000003</c:v>
                </c:pt>
                <c:pt idx="1">
                  <c:v>35.799999999999997</c:v>
                </c:pt>
                <c:pt idx="2">
                  <c:v>36</c:v>
                </c:pt>
                <c:pt idx="3">
                  <c:v>36.299999999999997</c:v>
                </c:pt>
                <c:pt idx="4">
                  <c:v>36.6</c:v>
                </c:pt>
                <c:pt idx="5">
                  <c:v>37</c:v>
                </c:pt>
                <c:pt idx="6">
                  <c:v>37.299999999999997</c:v>
                </c:pt>
                <c:pt idx="7">
                  <c:v>37.799999999999997</c:v>
                </c:pt>
                <c:pt idx="8">
                  <c:v>38.4</c:v>
                </c:pt>
                <c:pt idx="9">
                  <c:v>39</c:v>
                </c:pt>
              </c:numCache>
            </c:numRef>
          </c:val>
          <c:smooth val="0"/>
        </c:ser>
        <c:ser>
          <c:idx val="1"/>
          <c:order val="1"/>
          <c:tx>
            <c:v>ミョウバン</c:v>
          </c:tx>
          <c:cat>
            <c:numLit>
              <c:formatCode>General</c:formatCode>
              <c:ptCount val="10"/>
              <c:pt idx="0">
                <c:v>0</c:v>
              </c:pt>
              <c:pt idx="1">
                <c:v>10</c:v>
              </c:pt>
              <c:pt idx="2">
                <c:v>20</c:v>
              </c:pt>
              <c:pt idx="3">
                <c:v>30</c:v>
              </c:pt>
              <c:pt idx="4">
                <c:v>40</c:v>
              </c:pt>
              <c:pt idx="5">
                <c:v>50</c:v>
              </c:pt>
              <c:pt idx="6">
                <c:v>60</c:v>
              </c:pt>
              <c:pt idx="7">
                <c:v>70</c:v>
              </c:pt>
              <c:pt idx="8">
                <c:v>80</c:v>
              </c:pt>
              <c:pt idx="9">
                <c:v>90</c:v>
              </c:pt>
            </c:numLit>
          </c:cat>
          <c:val>
            <c:numRef>
              <c:f>Sheet1!$C$2:$C$11</c:f>
              <c:numCache>
                <c:formatCode>General</c:formatCode>
                <c:ptCount val="10"/>
                <c:pt idx="0">
                  <c:v>3</c:v>
                </c:pt>
                <c:pt idx="1">
                  <c:v>4</c:v>
                </c:pt>
                <c:pt idx="2">
                  <c:v>5.9</c:v>
                </c:pt>
                <c:pt idx="3">
                  <c:v>8.39</c:v>
                </c:pt>
                <c:pt idx="4">
                  <c:v>11.7</c:v>
                </c:pt>
                <c:pt idx="5">
                  <c:v>17</c:v>
                </c:pt>
                <c:pt idx="6">
                  <c:v>24.75</c:v>
                </c:pt>
                <c:pt idx="7">
                  <c:v>40</c:v>
                </c:pt>
                <c:pt idx="8">
                  <c:v>71</c:v>
                </c:pt>
                <c:pt idx="9">
                  <c:v>109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594816"/>
        <c:axId val="40596608"/>
      </c:lineChart>
      <c:catAx>
        <c:axId val="40594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40596608"/>
        <c:crosses val="autoZero"/>
        <c:auto val="1"/>
        <c:lblAlgn val="ctr"/>
        <c:lblOffset val="100"/>
        <c:tickLblSkip val="1"/>
        <c:tickMarkSkip val="10"/>
        <c:noMultiLvlLbl val="0"/>
      </c:catAx>
      <c:valAx>
        <c:axId val="40596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ja-JP"/>
          </a:p>
        </c:txPr>
        <c:crossAx val="40594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0.49263</cdr:x>
      <cdr:y>0.31267</cdr:y>
    </cdr:from>
    <cdr:to>
      <cdr:x>0.61947</cdr:x>
      <cdr:y>0.49639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551368" y="15561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 dirty="0"/>
        </a:p>
      </cdr:txBody>
    </cdr:sp>
  </cdr:relSizeAnchor>
  <cdr:relSizeAnchor xmlns:cdr="http://schemas.openxmlformats.org/drawingml/2006/chartDrawing">
    <cdr:from>
      <cdr:x>0</cdr:x>
      <cdr:y>0.3667</cdr:y>
    </cdr:from>
    <cdr:to>
      <cdr:x>0.05223</cdr:x>
      <cdr:y>0.55042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 rot="16200000">
          <a:off x="-1612301" y="2094044"/>
          <a:ext cx="914400" cy="376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800" dirty="0" smtClean="0"/>
            <a:t>沸点（℃）</a:t>
          </a:r>
          <a:endParaRPr lang="ja-JP" altLang="en-US" sz="1800" dirty="0"/>
        </a:p>
      </cdr:txBody>
    </cdr:sp>
  </cdr:relSizeAnchor>
  <cdr:relSizeAnchor xmlns:cdr="http://schemas.openxmlformats.org/drawingml/2006/chartDrawing">
    <cdr:from>
      <cdr:x>0.54635</cdr:x>
      <cdr:y>0.02952</cdr:y>
    </cdr:from>
    <cdr:to>
      <cdr:x>0.66723</cdr:x>
      <cdr:y>0.12246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3938643" y="146911"/>
          <a:ext cx="871370" cy="462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800" dirty="0" smtClean="0"/>
            <a:t>電子数</a:t>
          </a:r>
          <a:endParaRPr lang="ja-JP" altLang="en-US" sz="1800" dirty="0"/>
        </a:p>
      </cdr:txBody>
    </cdr:sp>
  </cdr:relSizeAnchor>
  <cdr:relSizeAnchor xmlns:cdr="http://schemas.openxmlformats.org/drawingml/2006/chartDrawing">
    <cdr:from>
      <cdr:x>0.14792</cdr:x>
      <cdr:y>0.81628</cdr:y>
    </cdr:from>
    <cdr:to>
      <cdr:x>0.22552</cdr:x>
      <cdr:y>0.89625</cdr:y>
    </cdr:to>
    <cdr:sp macro="" textlink="">
      <cdr:nvSpPr>
        <cdr:cNvPr id="5" name="テキスト ボックス 4"/>
        <cdr:cNvSpPr txBox="1"/>
      </cdr:nvSpPr>
      <cdr:spPr>
        <a:xfrm xmlns:a="http://schemas.openxmlformats.org/drawingml/2006/main">
          <a:off x="1066351" y="4062693"/>
          <a:ext cx="559399" cy="39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altLang="ja-JP" sz="1800" dirty="0" smtClean="0"/>
            <a:t>CH</a:t>
          </a:r>
          <a:r>
            <a:rPr lang="en-US" altLang="ja-JP" sz="1800" baseline="-25000" dirty="0" smtClean="0"/>
            <a:t>4</a:t>
          </a:r>
          <a:endParaRPr lang="ja-JP" altLang="en-US" sz="1800" baseline="-25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0.69515</cdr:x>
      <cdr:y>0</cdr:y>
    </cdr:from>
    <cdr:to>
      <cdr:x>0.82602</cdr:x>
      <cdr:y>0.06081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857077" y="-1374290"/>
          <a:ext cx="914400" cy="3334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19413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4" y="3"/>
            <a:ext cx="2919412" cy="493713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r">
              <a:defRPr sz="1200"/>
            </a:lvl1pPr>
          </a:lstStyle>
          <a:p>
            <a:fld id="{F065192D-D477-4EBF-AD6D-43F2EED13E81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371015"/>
            <a:ext cx="2919413" cy="493712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4" y="9371015"/>
            <a:ext cx="2919412" cy="493712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r">
              <a:defRPr sz="1200"/>
            </a:lvl1pPr>
          </a:lstStyle>
          <a:p>
            <a:fld id="{8BDFEF4C-967C-499D-B49F-8F825C1009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568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2" cy="493316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2" y="1"/>
            <a:ext cx="2918832" cy="493316"/>
          </a:xfrm>
          <a:prstGeom prst="rect">
            <a:avLst/>
          </a:prstGeom>
        </p:spPr>
        <p:txBody>
          <a:bodyPr vert="horz" lIns="91417" tIns="45709" rIns="91417" bIns="45709" rtlCol="0"/>
          <a:lstStyle>
            <a:lvl1pPr algn="r">
              <a:defRPr sz="1200"/>
            </a:lvl1pPr>
          </a:lstStyle>
          <a:p>
            <a:fld id="{63A48912-3625-4AB2-A5F9-29611C492CE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9" rIns="91417" bIns="457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502"/>
            <a:ext cx="5388610" cy="4439840"/>
          </a:xfrm>
          <a:prstGeom prst="rect">
            <a:avLst/>
          </a:prstGeom>
        </p:spPr>
        <p:txBody>
          <a:bodyPr vert="horz" lIns="91417" tIns="45709" rIns="91417" bIns="45709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2" cy="493316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2" y="9371286"/>
            <a:ext cx="2918832" cy="493316"/>
          </a:xfrm>
          <a:prstGeom prst="rect">
            <a:avLst/>
          </a:prstGeom>
        </p:spPr>
        <p:txBody>
          <a:bodyPr vert="horz" lIns="91417" tIns="45709" rIns="91417" bIns="45709" rtlCol="0" anchor="b"/>
          <a:lstStyle>
            <a:lvl1pPr algn="r">
              <a:defRPr sz="1200"/>
            </a:lvl1pPr>
          </a:lstStyle>
          <a:p>
            <a:fld id="{037C3516-34E7-4A7B-BE82-87025D4990E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64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C3516-34E7-4A7B-BE82-87025D4990E9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3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93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6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81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27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1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32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09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10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263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42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28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224E-2EA0-4EB4-8094-9F6F639129D6}" type="datetimeFigureOut">
              <a:rPr kumimoji="1" lang="ja-JP" altLang="en-US" smtClean="0"/>
              <a:t>2012/2/12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24D75-55B6-4582-9C56-DF4AF5B674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54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nano.mtu.edu/images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6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hyperlink" Target="http://www.ipad-wallpapers.us/bgs/pattern-swirls-ipad-backgroun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gif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pdf/185054main_UG_Annual_Report_02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8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png"/><Relationship Id="rId5" Type="http://schemas.openxmlformats.org/officeDocument/2006/relationships/image" Target="../media/image890.png"/><Relationship Id="rId10" Type="http://schemas.openxmlformats.org/officeDocument/2006/relationships/image" Target="../media/image97.emf"/><Relationship Id="rId4" Type="http://schemas.openxmlformats.org/officeDocument/2006/relationships/image" Target="../media/image99.png"/><Relationship Id="rId9" Type="http://schemas.openxmlformats.org/officeDocument/2006/relationships/oleObject" Target="../embeddings/oleObject6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:\Current\NH_1\原稿（執筆中）\ブルーバックス（結晶）\原稿\図\crystal\salt-crys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998730"/>
            <a:ext cx="6930770" cy="519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990600" y="292100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1-1 </a:t>
            </a:r>
            <a:r>
              <a:rPr lang="ja-JP" altLang="en-US" dirty="0" smtClean="0"/>
              <a:t>食塩（</a:t>
            </a:r>
            <a:r>
              <a:rPr lang="en-US" altLang="ja-JP" dirty="0" err="1" smtClean="0"/>
              <a:t>NaCl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の結晶。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302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65176"/>
            <a:ext cx="33718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2027"/>
            <a:ext cx="28098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5179" y="78489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1-10 (a) </a:t>
            </a:r>
            <a:r>
              <a:rPr lang="ja-JP" altLang="en-US" dirty="0" smtClean="0"/>
              <a:t>結晶　</a:t>
            </a:r>
            <a:r>
              <a:rPr lang="en-US" altLang="ja-JP" dirty="0" smtClean="0"/>
              <a:t>(b) </a:t>
            </a:r>
            <a:r>
              <a:rPr lang="ja-JP" altLang="en-US" dirty="0" smtClean="0"/>
              <a:t>無定形固体（アモルファス）</a:t>
            </a:r>
            <a:endParaRPr lang="en-US" altLang="ja-JP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1871831" y="4206240"/>
            <a:ext cx="1258644" cy="32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035449" y="4261822"/>
            <a:ext cx="3580503" cy="32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12894" y="105425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5167" y="104528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496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3515" y="478274"/>
            <a:ext cx="7327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4-1</a:t>
            </a:r>
            <a:r>
              <a:rPr lang="ja-JP" altLang="en-US" dirty="0" smtClean="0"/>
              <a:t>　温度を下げると原子・分子の動きが小さくなる</a:t>
            </a:r>
            <a:r>
              <a:rPr lang="en-US" altLang="ja-JP" dirty="0"/>
              <a:t>(</a:t>
            </a:r>
            <a:r>
              <a:rPr lang="ja-JP" altLang="en-US" dirty="0"/>
              <a:t>動きを矢印で示す</a:t>
            </a:r>
            <a:r>
              <a:rPr lang="ja-JP" altLang="en-US" dirty="0" smtClean="0"/>
              <a:t>）　</a:t>
            </a:r>
            <a:endParaRPr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1943100" y="182880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181100" y="2687781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116282" y="310341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635827" y="245918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2864427" y="181494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334491" y="392430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368137" y="337358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864427" y="324889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253835" y="1929245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887682" y="253191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363191" y="262543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2743200" y="3241963"/>
            <a:ext cx="529936" cy="290946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1222664" y="1794165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3363192" y="2552701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>
            <a:off x="1887683" y="1721429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594264" y="2376055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2303319" y="3830784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2700000">
            <a:off x="1160319" y="2583875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-1200000">
            <a:off x="2074718" y="2989120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2100000">
            <a:off x="2843646" y="1700648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4500000">
            <a:off x="1326573" y="3280065"/>
            <a:ext cx="311727" cy="47798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1617518" y="2677391"/>
            <a:ext cx="751609" cy="3463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>
            <a:off x="6096000" y="180455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334000" y="2663535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6269182" y="307917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6788727" y="243493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017327" y="179070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6487391" y="390005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5521037" y="334933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7017327" y="322464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5406735" y="190499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6040582" y="250767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7516091" y="260119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矢印 50"/>
          <p:cNvSpPr/>
          <p:nvPr/>
        </p:nvSpPr>
        <p:spPr>
          <a:xfrm>
            <a:off x="4229100" y="2649682"/>
            <a:ext cx="685800" cy="5715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84704" y="124490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温度が低い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14251" y="129815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温度が高い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52085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3515" y="478274"/>
            <a:ext cx="584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4-2</a:t>
            </a:r>
            <a:r>
              <a:rPr lang="ja-JP" altLang="en-US" dirty="0" smtClean="0"/>
              <a:t>　濃度を高くしないと原子間に充分な引力が働かない</a:t>
            </a:r>
            <a:endParaRPr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2209800" y="191885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447800" y="2777835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382982" y="319347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902527" y="254923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131127" y="190500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601191" y="401435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634837" y="346363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3131127" y="333894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520535" y="201929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154382" y="262197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629891" y="271549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511637" y="195002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5749637" y="280900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6653647" y="311034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7204364" y="258041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069282" y="2019301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6643256" y="368184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822374" y="323503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432964" y="337011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822372" y="2050473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77001" y="2403765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443355" y="2964873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085610" y="2386447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458692" y="314151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238010" y="3380510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017328" y="2871357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006937" y="2372593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6331528" y="404552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853547" y="3754584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7006937" y="3806537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396345" y="248689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6238009" y="302721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7131628" y="3276601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>
            <a:off x="4260273" y="2784764"/>
            <a:ext cx="685800" cy="5715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6276110" y="3730337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6608619" y="2753592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5756564" y="2473037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6795655" y="3408219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6037119" y="2712028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6743701" y="2192483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6224155" y="2119746"/>
            <a:ext cx="259773" cy="2597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3570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70975" y="191836"/>
            <a:ext cx="385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4-3</a:t>
            </a:r>
            <a:r>
              <a:rPr lang="ja-JP" altLang="en-US" dirty="0" smtClean="0"/>
              <a:t>　　純度が低いと結晶になり難い</a:t>
            </a:r>
            <a:endParaRPr lang="en-US" altLang="ja-JP" dirty="0" smtClean="0"/>
          </a:p>
        </p:txBody>
      </p:sp>
      <p:grpSp>
        <p:nvGrpSpPr>
          <p:cNvPr id="62" name="グループ化 61"/>
          <p:cNvGrpSpPr/>
          <p:nvPr/>
        </p:nvGrpSpPr>
        <p:grpSpPr>
          <a:xfrm>
            <a:off x="2850572" y="3815508"/>
            <a:ext cx="2306783" cy="2355274"/>
            <a:chOff x="2850572" y="609600"/>
            <a:chExt cx="2306783" cy="2355274"/>
          </a:xfrm>
        </p:grpSpPr>
        <p:sp>
          <p:nvSpPr>
            <p:cNvPr id="3" name="円/楕円 2"/>
            <p:cNvSpPr/>
            <p:nvPr/>
          </p:nvSpPr>
          <p:spPr>
            <a:xfrm>
              <a:off x="3965864" y="60960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3203864" y="146858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4107874" y="176991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4658591" y="1239982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4523509" y="67887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4097483" y="234141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3276601" y="189461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887191" y="202969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276599" y="710045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3931228" y="1063337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4897582" y="1624445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3539837" y="104601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2912919" y="180109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3692237" y="2040082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4471555" y="153092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4461164" y="1032165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3785755" y="270510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3307774" y="2414156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4461164" y="246610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2850572" y="1146464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692236" y="168679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4585855" y="193617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3730337" y="238990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4062846" y="1413164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3210791" y="113260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4249882" y="206779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491346" y="137160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4197928" y="852055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3678382" y="77931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2837426" y="747813"/>
            <a:ext cx="2306783" cy="2355274"/>
            <a:chOff x="3068781" y="3435928"/>
            <a:chExt cx="2306783" cy="2355274"/>
          </a:xfrm>
        </p:grpSpPr>
        <p:sp>
          <p:nvSpPr>
            <p:cNvPr id="32" name="円/楕円 31"/>
            <p:cNvSpPr/>
            <p:nvPr/>
          </p:nvSpPr>
          <p:spPr>
            <a:xfrm>
              <a:off x="4184073" y="343592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3422073" y="429490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4326083" y="4596246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4876800" y="406631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4741718" y="350520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4315692" y="5167746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3494810" y="472093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5105400" y="485601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3494808" y="353637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4149437" y="3889665"/>
              <a:ext cx="259773" cy="2597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5115791" y="445077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3758046" y="3872347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3131128" y="462741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3910446" y="4866410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4689764" y="4357257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4679373" y="385849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4003964" y="553142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3525983" y="5240484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4679373" y="5292437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3068781" y="3972792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3910445" y="451311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4804064" y="4762501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3948546" y="5216237"/>
              <a:ext cx="259773" cy="2597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4281055" y="4239492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3429000" y="3958937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4468091" y="4894119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3709555" y="4197928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4416137" y="3678383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3896591" y="3605646"/>
              <a:ext cx="259773" cy="2597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右矢印 60"/>
          <p:cNvSpPr/>
          <p:nvPr/>
        </p:nvSpPr>
        <p:spPr>
          <a:xfrm>
            <a:off x="5442332" y="1630497"/>
            <a:ext cx="583895" cy="220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092327" y="1575413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結晶になり難い</a:t>
            </a:r>
            <a:endParaRPr kumimoji="1" lang="ja-JP" altLang="en-US" dirty="0"/>
          </a:p>
        </p:txBody>
      </p:sp>
      <p:sp>
        <p:nvSpPr>
          <p:cNvPr id="65" name="右矢印 64"/>
          <p:cNvSpPr/>
          <p:nvPr/>
        </p:nvSpPr>
        <p:spPr>
          <a:xfrm>
            <a:off x="5374395" y="4856603"/>
            <a:ext cx="583895" cy="220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123541" y="4801519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結晶になる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14213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3515" y="478274"/>
            <a:ext cx="772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4-4</a:t>
            </a:r>
            <a:r>
              <a:rPr lang="ja-JP" altLang="en-US" dirty="0" smtClean="0"/>
              <a:t>　縦横高さ方向に５個の単位胞が三次元規則配列し、その内の一つ（白）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だけが異なる物質を含んだ場合。</a:t>
            </a:r>
            <a:endParaRPr lang="ja-JP" altLang="en-US" dirty="0"/>
          </a:p>
        </p:txBody>
      </p:sp>
      <p:grpSp>
        <p:nvGrpSpPr>
          <p:cNvPr id="316" name="グループ化 315"/>
          <p:cNvGrpSpPr/>
          <p:nvPr/>
        </p:nvGrpSpPr>
        <p:grpSpPr>
          <a:xfrm>
            <a:off x="2535380" y="1666009"/>
            <a:ext cx="3557156" cy="3924298"/>
            <a:chOff x="1340426" y="1946563"/>
            <a:chExt cx="3557156" cy="3924298"/>
          </a:xfrm>
        </p:grpSpPr>
        <p:grpSp>
          <p:nvGrpSpPr>
            <p:cNvPr id="211" name="グループ化 210"/>
            <p:cNvGrpSpPr/>
            <p:nvPr/>
          </p:nvGrpSpPr>
          <p:grpSpPr>
            <a:xfrm>
              <a:off x="2060863" y="1946563"/>
              <a:ext cx="2836719" cy="3221181"/>
              <a:chOff x="2060863" y="1946563"/>
              <a:chExt cx="2836719" cy="3221181"/>
            </a:xfrm>
          </p:grpSpPr>
          <p:sp>
            <p:nvSpPr>
              <p:cNvPr id="186" name="直方体 185"/>
              <p:cNvSpPr/>
              <p:nvPr/>
            </p:nvSpPr>
            <p:spPr>
              <a:xfrm>
                <a:off x="2078181" y="43641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7" name="直方体 186"/>
              <p:cNvSpPr/>
              <p:nvPr/>
            </p:nvSpPr>
            <p:spPr>
              <a:xfrm>
                <a:off x="2604654" y="4360718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8" name="直方体 187"/>
              <p:cNvSpPr/>
              <p:nvPr/>
            </p:nvSpPr>
            <p:spPr>
              <a:xfrm>
                <a:off x="3093027" y="437110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直方体 188"/>
              <p:cNvSpPr/>
              <p:nvPr/>
            </p:nvSpPr>
            <p:spPr>
              <a:xfrm>
                <a:off x="3629891" y="437803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0" name="直方体 189"/>
              <p:cNvSpPr/>
              <p:nvPr/>
            </p:nvSpPr>
            <p:spPr>
              <a:xfrm>
                <a:off x="4156364" y="43641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1" name="直方体 190"/>
              <p:cNvSpPr/>
              <p:nvPr/>
            </p:nvSpPr>
            <p:spPr>
              <a:xfrm>
                <a:off x="2064326" y="37476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2" name="直方体 191"/>
              <p:cNvSpPr/>
              <p:nvPr/>
            </p:nvSpPr>
            <p:spPr>
              <a:xfrm>
                <a:off x="2601190" y="37545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3" name="直方体 192"/>
              <p:cNvSpPr/>
              <p:nvPr/>
            </p:nvSpPr>
            <p:spPr>
              <a:xfrm>
                <a:off x="3099954" y="37649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4" name="直方体 193"/>
              <p:cNvSpPr/>
              <p:nvPr/>
            </p:nvSpPr>
            <p:spPr>
              <a:xfrm>
                <a:off x="3626427" y="37718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5" name="直方体 194"/>
              <p:cNvSpPr/>
              <p:nvPr/>
            </p:nvSpPr>
            <p:spPr>
              <a:xfrm>
                <a:off x="4152900" y="37580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6" name="直方体 195"/>
              <p:cNvSpPr/>
              <p:nvPr/>
            </p:nvSpPr>
            <p:spPr>
              <a:xfrm>
                <a:off x="2060863" y="313112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7" name="直方体 196"/>
              <p:cNvSpPr/>
              <p:nvPr/>
            </p:nvSpPr>
            <p:spPr>
              <a:xfrm>
                <a:off x="2597727" y="3138054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8" name="直方体 197"/>
              <p:cNvSpPr/>
              <p:nvPr/>
            </p:nvSpPr>
            <p:spPr>
              <a:xfrm>
                <a:off x="3096491" y="31484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9" name="直方体 198"/>
              <p:cNvSpPr/>
              <p:nvPr/>
            </p:nvSpPr>
            <p:spPr>
              <a:xfrm>
                <a:off x="3622964" y="315537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0" name="直方体 199"/>
              <p:cNvSpPr/>
              <p:nvPr/>
            </p:nvSpPr>
            <p:spPr>
              <a:xfrm>
                <a:off x="4149437" y="314151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1" name="直方体 200"/>
              <p:cNvSpPr/>
              <p:nvPr/>
            </p:nvSpPr>
            <p:spPr>
              <a:xfrm>
                <a:off x="2071253" y="25284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2" name="直方体 201"/>
              <p:cNvSpPr/>
              <p:nvPr/>
            </p:nvSpPr>
            <p:spPr>
              <a:xfrm>
                <a:off x="2608117" y="25353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3" name="直方体 202"/>
              <p:cNvSpPr/>
              <p:nvPr/>
            </p:nvSpPr>
            <p:spPr>
              <a:xfrm>
                <a:off x="3106881" y="25457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4" name="直方体 203"/>
              <p:cNvSpPr/>
              <p:nvPr/>
            </p:nvSpPr>
            <p:spPr>
              <a:xfrm>
                <a:off x="3633354" y="25526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5" name="直方体 204"/>
              <p:cNvSpPr/>
              <p:nvPr/>
            </p:nvSpPr>
            <p:spPr>
              <a:xfrm>
                <a:off x="4159827" y="25388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6" name="直方体 205"/>
              <p:cNvSpPr/>
              <p:nvPr/>
            </p:nvSpPr>
            <p:spPr>
              <a:xfrm>
                <a:off x="2071253" y="194656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7" name="直方体 206"/>
              <p:cNvSpPr/>
              <p:nvPr/>
            </p:nvSpPr>
            <p:spPr>
              <a:xfrm>
                <a:off x="2608117" y="1953490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8" name="直方体 207"/>
              <p:cNvSpPr/>
              <p:nvPr/>
            </p:nvSpPr>
            <p:spPr>
              <a:xfrm>
                <a:off x="3106881" y="19638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9" name="直方体 208"/>
              <p:cNvSpPr/>
              <p:nvPr/>
            </p:nvSpPr>
            <p:spPr>
              <a:xfrm>
                <a:off x="3633354" y="197080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0" name="直方体 209"/>
              <p:cNvSpPr/>
              <p:nvPr/>
            </p:nvSpPr>
            <p:spPr>
              <a:xfrm>
                <a:off x="4159827" y="195695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2" name="グループ化 211"/>
            <p:cNvGrpSpPr/>
            <p:nvPr/>
          </p:nvGrpSpPr>
          <p:grpSpPr>
            <a:xfrm>
              <a:off x="1870363" y="2130136"/>
              <a:ext cx="2836719" cy="3221181"/>
              <a:chOff x="2060863" y="1946563"/>
              <a:chExt cx="2836719" cy="3221181"/>
            </a:xfrm>
          </p:grpSpPr>
          <p:sp>
            <p:nvSpPr>
              <p:cNvPr id="213" name="直方体 212"/>
              <p:cNvSpPr/>
              <p:nvPr/>
            </p:nvSpPr>
            <p:spPr>
              <a:xfrm>
                <a:off x="2078181" y="43641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4" name="直方体 213"/>
              <p:cNvSpPr/>
              <p:nvPr/>
            </p:nvSpPr>
            <p:spPr>
              <a:xfrm>
                <a:off x="2604654" y="4360718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5" name="直方体 214"/>
              <p:cNvSpPr/>
              <p:nvPr/>
            </p:nvSpPr>
            <p:spPr>
              <a:xfrm>
                <a:off x="3093027" y="437110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6" name="直方体 215"/>
              <p:cNvSpPr/>
              <p:nvPr/>
            </p:nvSpPr>
            <p:spPr>
              <a:xfrm>
                <a:off x="3629891" y="437803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7" name="直方体 216"/>
              <p:cNvSpPr/>
              <p:nvPr/>
            </p:nvSpPr>
            <p:spPr>
              <a:xfrm>
                <a:off x="4156364" y="43641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8" name="直方体 217"/>
              <p:cNvSpPr/>
              <p:nvPr/>
            </p:nvSpPr>
            <p:spPr>
              <a:xfrm>
                <a:off x="2064326" y="37476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9" name="直方体 218"/>
              <p:cNvSpPr/>
              <p:nvPr/>
            </p:nvSpPr>
            <p:spPr>
              <a:xfrm>
                <a:off x="2601190" y="37545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0" name="直方体 219"/>
              <p:cNvSpPr/>
              <p:nvPr/>
            </p:nvSpPr>
            <p:spPr>
              <a:xfrm>
                <a:off x="3099954" y="37649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1" name="直方体 220"/>
              <p:cNvSpPr/>
              <p:nvPr/>
            </p:nvSpPr>
            <p:spPr>
              <a:xfrm>
                <a:off x="3626427" y="37718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2" name="直方体 221"/>
              <p:cNvSpPr/>
              <p:nvPr/>
            </p:nvSpPr>
            <p:spPr>
              <a:xfrm>
                <a:off x="4152900" y="37580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3" name="直方体 222"/>
              <p:cNvSpPr/>
              <p:nvPr/>
            </p:nvSpPr>
            <p:spPr>
              <a:xfrm>
                <a:off x="2060863" y="313112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4" name="直方体 223"/>
              <p:cNvSpPr/>
              <p:nvPr/>
            </p:nvSpPr>
            <p:spPr>
              <a:xfrm>
                <a:off x="2597727" y="3138054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5" name="直方体 224"/>
              <p:cNvSpPr/>
              <p:nvPr/>
            </p:nvSpPr>
            <p:spPr>
              <a:xfrm>
                <a:off x="3096491" y="31484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6" name="直方体 225"/>
              <p:cNvSpPr/>
              <p:nvPr/>
            </p:nvSpPr>
            <p:spPr>
              <a:xfrm>
                <a:off x="3622964" y="315537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7" name="直方体 226"/>
              <p:cNvSpPr/>
              <p:nvPr/>
            </p:nvSpPr>
            <p:spPr>
              <a:xfrm>
                <a:off x="4149437" y="314151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8" name="直方体 227"/>
              <p:cNvSpPr/>
              <p:nvPr/>
            </p:nvSpPr>
            <p:spPr>
              <a:xfrm>
                <a:off x="2071253" y="25284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9" name="直方体 228"/>
              <p:cNvSpPr/>
              <p:nvPr/>
            </p:nvSpPr>
            <p:spPr>
              <a:xfrm>
                <a:off x="2608117" y="25353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0" name="直方体 229"/>
              <p:cNvSpPr/>
              <p:nvPr/>
            </p:nvSpPr>
            <p:spPr>
              <a:xfrm>
                <a:off x="3106881" y="25457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1" name="直方体 230"/>
              <p:cNvSpPr/>
              <p:nvPr/>
            </p:nvSpPr>
            <p:spPr>
              <a:xfrm>
                <a:off x="3633354" y="25526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2" name="直方体 231"/>
              <p:cNvSpPr/>
              <p:nvPr/>
            </p:nvSpPr>
            <p:spPr>
              <a:xfrm>
                <a:off x="4159827" y="25388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3" name="直方体 232"/>
              <p:cNvSpPr/>
              <p:nvPr/>
            </p:nvSpPr>
            <p:spPr>
              <a:xfrm>
                <a:off x="2071253" y="194656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4" name="直方体 233"/>
              <p:cNvSpPr/>
              <p:nvPr/>
            </p:nvSpPr>
            <p:spPr>
              <a:xfrm>
                <a:off x="2608117" y="1953490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5" name="直方体 234"/>
              <p:cNvSpPr/>
              <p:nvPr/>
            </p:nvSpPr>
            <p:spPr>
              <a:xfrm>
                <a:off x="3106881" y="19638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6" name="直方体 235"/>
              <p:cNvSpPr/>
              <p:nvPr/>
            </p:nvSpPr>
            <p:spPr>
              <a:xfrm>
                <a:off x="3633354" y="197080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7" name="直方体 236"/>
              <p:cNvSpPr/>
              <p:nvPr/>
            </p:nvSpPr>
            <p:spPr>
              <a:xfrm>
                <a:off x="4159827" y="195695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38" name="グループ化 237"/>
            <p:cNvGrpSpPr/>
            <p:nvPr/>
          </p:nvGrpSpPr>
          <p:grpSpPr>
            <a:xfrm>
              <a:off x="1683327" y="2317172"/>
              <a:ext cx="2836719" cy="3221181"/>
              <a:chOff x="2060863" y="1946563"/>
              <a:chExt cx="2836719" cy="3221181"/>
            </a:xfrm>
          </p:grpSpPr>
          <p:sp>
            <p:nvSpPr>
              <p:cNvPr id="239" name="直方体 238"/>
              <p:cNvSpPr/>
              <p:nvPr/>
            </p:nvSpPr>
            <p:spPr>
              <a:xfrm>
                <a:off x="2078181" y="43641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0" name="直方体 239"/>
              <p:cNvSpPr/>
              <p:nvPr/>
            </p:nvSpPr>
            <p:spPr>
              <a:xfrm>
                <a:off x="2604654" y="4360718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1" name="直方体 240"/>
              <p:cNvSpPr/>
              <p:nvPr/>
            </p:nvSpPr>
            <p:spPr>
              <a:xfrm>
                <a:off x="3093027" y="437110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2" name="直方体 241"/>
              <p:cNvSpPr/>
              <p:nvPr/>
            </p:nvSpPr>
            <p:spPr>
              <a:xfrm>
                <a:off x="3629891" y="437803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3" name="直方体 242"/>
              <p:cNvSpPr/>
              <p:nvPr/>
            </p:nvSpPr>
            <p:spPr>
              <a:xfrm>
                <a:off x="4156364" y="43641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4" name="直方体 243"/>
              <p:cNvSpPr/>
              <p:nvPr/>
            </p:nvSpPr>
            <p:spPr>
              <a:xfrm>
                <a:off x="2064326" y="37476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5" name="直方体 244"/>
              <p:cNvSpPr/>
              <p:nvPr/>
            </p:nvSpPr>
            <p:spPr>
              <a:xfrm>
                <a:off x="2601190" y="37545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6" name="直方体 245"/>
              <p:cNvSpPr/>
              <p:nvPr/>
            </p:nvSpPr>
            <p:spPr>
              <a:xfrm>
                <a:off x="3099954" y="37649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7" name="直方体 246"/>
              <p:cNvSpPr/>
              <p:nvPr/>
            </p:nvSpPr>
            <p:spPr>
              <a:xfrm>
                <a:off x="3626427" y="37718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8" name="直方体 247"/>
              <p:cNvSpPr/>
              <p:nvPr/>
            </p:nvSpPr>
            <p:spPr>
              <a:xfrm>
                <a:off x="4152900" y="37580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9" name="直方体 248"/>
              <p:cNvSpPr/>
              <p:nvPr/>
            </p:nvSpPr>
            <p:spPr>
              <a:xfrm>
                <a:off x="2060863" y="313112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0" name="直方体 249"/>
              <p:cNvSpPr/>
              <p:nvPr/>
            </p:nvSpPr>
            <p:spPr>
              <a:xfrm>
                <a:off x="2597727" y="3138054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1" name="直方体 250"/>
              <p:cNvSpPr/>
              <p:nvPr/>
            </p:nvSpPr>
            <p:spPr>
              <a:xfrm>
                <a:off x="3096491" y="31484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2" name="直方体 251"/>
              <p:cNvSpPr/>
              <p:nvPr/>
            </p:nvSpPr>
            <p:spPr>
              <a:xfrm>
                <a:off x="3622964" y="315537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3" name="直方体 252"/>
              <p:cNvSpPr/>
              <p:nvPr/>
            </p:nvSpPr>
            <p:spPr>
              <a:xfrm>
                <a:off x="4149437" y="314151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4" name="直方体 253"/>
              <p:cNvSpPr/>
              <p:nvPr/>
            </p:nvSpPr>
            <p:spPr>
              <a:xfrm>
                <a:off x="2071253" y="25284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5" name="直方体 254"/>
              <p:cNvSpPr/>
              <p:nvPr/>
            </p:nvSpPr>
            <p:spPr>
              <a:xfrm>
                <a:off x="2608117" y="25353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6" name="直方体 255"/>
              <p:cNvSpPr/>
              <p:nvPr/>
            </p:nvSpPr>
            <p:spPr>
              <a:xfrm>
                <a:off x="3106881" y="25457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7" name="直方体 256"/>
              <p:cNvSpPr/>
              <p:nvPr/>
            </p:nvSpPr>
            <p:spPr>
              <a:xfrm>
                <a:off x="3633354" y="25526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8" name="直方体 257"/>
              <p:cNvSpPr/>
              <p:nvPr/>
            </p:nvSpPr>
            <p:spPr>
              <a:xfrm>
                <a:off x="4159827" y="25388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9" name="直方体 258"/>
              <p:cNvSpPr/>
              <p:nvPr/>
            </p:nvSpPr>
            <p:spPr>
              <a:xfrm>
                <a:off x="2071253" y="194656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0" name="直方体 259"/>
              <p:cNvSpPr/>
              <p:nvPr/>
            </p:nvSpPr>
            <p:spPr>
              <a:xfrm>
                <a:off x="2608117" y="1953490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1" name="直方体 260"/>
              <p:cNvSpPr/>
              <p:nvPr/>
            </p:nvSpPr>
            <p:spPr>
              <a:xfrm>
                <a:off x="3106881" y="19638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2" name="直方体 261"/>
              <p:cNvSpPr/>
              <p:nvPr/>
            </p:nvSpPr>
            <p:spPr>
              <a:xfrm>
                <a:off x="3633354" y="197080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3" name="直方体 262"/>
              <p:cNvSpPr/>
              <p:nvPr/>
            </p:nvSpPr>
            <p:spPr>
              <a:xfrm>
                <a:off x="4159827" y="195695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4" name="グループ化 263"/>
            <p:cNvGrpSpPr/>
            <p:nvPr/>
          </p:nvGrpSpPr>
          <p:grpSpPr>
            <a:xfrm>
              <a:off x="1506681" y="2493817"/>
              <a:ext cx="2836719" cy="3221181"/>
              <a:chOff x="2060863" y="1946563"/>
              <a:chExt cx="2836719" cy="3221181"/>
            </a:xfrm>
          </p:grpSpPr>
          <p:sp>
            <p:nvSpPr>
              <p:cNvPr id="265" name="直方体 264"/>
              <p:cNvSpPr/>
              <p:nvPr/>
            </p:nvSpPr>
            <p:spPr>
              <a:xfrm>
                <a:off x="2078181" y="43641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6" name="直方体 265"/>
              <p:cNvSpPr/>
              <p:nvPr/>
            </p:nvSpPr>
            <p:spPr>
              <a:xfrm>
                <a:off x="2604654" y="4360718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7" name="直方体 266"/>
              <p:cNvSpPr/>
              <p:nvPr/>
            </p:nvSpPr>
            <p:spPr>
              <a:xfrm>
                <a:off x="3093027" y="437110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8" name="直方体 267"/>
              <p:cNvSpPr/>
              <p:nvPr/>
            </p:nvSpPr>
            <p:spPr>
              <a:xfrm>
                <a:off x="3629891" y="437803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9" name="直方体 268"/>
              <p:cNvSpPr/>
              <p:nvPr/>
            </p:nvSpPr>
            <p:spPr>
              <a:xfrm>
                <a:off x="4156364" y="43641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0" name="直方体 269"/>
              <p:cNvSpPr/>
              <p:nvPr/>
            </p:nvSpPr>
            <p:spPr>
              <a:xfrm>
                <a:off x="2064326" y="37476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1" name="直方体 270"/>
              <p:cNvSpPr/>
              <p:nvPr/>
            </p:nvSpPr>
            <p:spPr>
              <a:xfrm>
                <a:off x="2601190" y="37545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2" name="直方体 271"/>
              <p:cNvSpPr/>
              <p:nvPr/>
            </p:nvSpPr>
            <p:spPr>
              <a:xfrm>
                <a:off x="3099954" y="37649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3" name="直方体 272"/>
              <p:cNvSpPr/>
              <p:nvPr/>
            </p:nvSpPr>
            <p:spPr>
              <a:xfrm>
                <a:off x="3626427" y="37718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4" name="直方体 273"/>
              <p:cNvSpPr/>
              <p:nvPr/>
            </p:nvSpPr>
            <p:spPr>
              <a:xfrm>
                <a:off x="4152900" y="37580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5" name="直方体 274"/>
              <p:cNvSpPr/>
              <p:nvPr/>
            </p:nvSpPr>
            <p:spPr>
              <a:xfrm>
                <a:off x="2060863" y="313112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6" name="直方体 275"/>
              <p:cNvSpPr/>
              <p:nvPr/>
            </p:nvSpPr>
            <p:spPr>
              <a:xfrm>
                <a:off x="2597727" y="3138054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" name="直方体 276"/>
              <p:cNvSpPr/>
              <p:nvPr/>
            </p:nvSpPr>
            <p:spPr>
              <a:xfrm>
                <a:off x="3096491" y="31484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8" name="直方体 277"/>
              <p:cNvSpPr/>
              <p:nvPr/>
            </p:nvSpPr>
            <p:spPr>
              <a:xfrm>
                <a:off x="3622964" y="315537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9" name="直方体 278"/>
              <p:cNvSpPr/>
              <p:nvPr/>
            </p:nvSpPr>
            <p:spPr>
              <a:xfrm>
                <a:off x="4149437" y="314151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0" name="直方体 279"/>
              <p:cNvSpPr/>
              <p:nvPr/>
            </p:nvSpPr>
            <p:spPr>
              <a:xfrm>
                <a:off x="2071253" y="25284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1" name="直方体 280"/>
              <p:cNvSpPr/>
              <p:nvPr/>
            </p:nvSpPr>
            <p:spPr>
              <a:xfrm>
                <a:off x="2608117" y="25353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2" name="直方体 281"/>
              <p:cNvSpPr/>
              <p:nvPr/>
            </p:nvSpPr>
            <p:spPr>
              <a:xfrm>
                <a:off x="3106881" y="25457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3" name="直方体 282"/>
              <p:cNvSpPr/>
              <p:nvPr/>
            </p:nvSpPr>
            <p:spPr>
              <a:xfrm>
                <a:off x="3633354" y="25526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4" name="直方体 283"/>
              <p:cNvSpPr/>
              <p:nvPr/>
            </p:nvSpPr>
            <p:spPr>
              <a:xfrm>
                <a:off x="4159827" y="25388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5" name="直方体 284"/>
              <p:cNvSpPr/>
              <p:nvPr/>
            </p:nvSpPr>
            <p:spPr>
              <a:xfrm>
                <a:off x="2071253" y="194656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6" name="直方体 285"/>
              <p:cNvSpPr/>
              <p:nvPr/>
            </p:nvSpPr>
            <p:spPr>
              <a:xfrm>
                <a:off x="2608117" y="1953490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7" name="直方体 286"/>
              <p:cNvSpPr/>
              <p:nvPr/>
            </p:nvSpPr>
            <p:spPr>
              <a:xfrm>
                <a:off x="3106881" y="19638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8" name="直方体 287"/>
              <p:cNvSpPr/>
              <p:nvPr/>
            </p:nvSpPr>
            <p:spPr>
              <a:xfrm>
                <a:off x="3633354" y="197080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9" name="直方体 288"/>
              <p:cNvSpPr/>
              <p:nvPr/>
            </p:nvSpPr>
            <p:spPr>
              <a:xfrm>
                <a:off x="4159827" y="195695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90" name="グループ化 289"/>
            <p:cNvGrpSpPr/>
            <p:nvPr/>
          </p:nvGrpSpPr>
          <p:grpSpPr>
            <a:xfrm>
              <a:off x="1340426" y="2649680"/>
              <a:ext cx="2836719" cy="3221181"/>
              <a:chOff x="2060863" y="1946563"/>
              <a:chExt cx="2836719" cy="3221181"/>
            </a:xfrm>
          </p:grpSpPr>
          <p:sp>
            <p:nvSpPr>
              <p:cNvPr id="291" name="直方体 290"/>
              <p:cNvSpPr/>
              <p:nvPr/>
            </p:nvSpPr>
            <p:spPr>
              <a:xfrm>
                <a:off x="2078181" y="43641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2" name="直方体 291"/>
              <p:cNvSpPr/>
              <p:nvPr/>
            </p:nvSpPr>
            <p:spPr>
              <a:xfrm>
                <a:off x="2604654" y="4360718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3" name="直方体 292"/>
              <p:cNvSpPr/>
              <p:nvPr/>
            </p:nvSpPr>
            <p:spPr>
              <a:xfrm>
                <a:off x="3093027" y="437110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4" name="直方体 293"/>
              <p:cNvSpPr/>
              <p:nvPr/>
            </p:nvSpPr>
            <p:spPr>
              <a:xfrm>
                <a:off x="3629891" y="437803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5" name="直方体 294"/>
              <p:cNvSpPr/>
              <p:nvPr/>
            </p:nvSpPr>
            <p:spPr>
              <a:xfrm>
                <a:off x="4156364" y="43641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6" name="直方体 295"/>
              <p:cNvSpPr/>
              <p:nvPr/>
            </p:nvSpPr>
            <p:spPr>
              <a:xfrm>
                <a:off x="2064326" y="37476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7" name="直方体 296"/>
              <p:cNvSpPr/>
              <p:nvPr/>
            </p:nvSpPr>
            <p:spPr>
              <a:xfrm>
                <a:off x="2601190" y="37545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8" name="直方体 297"/>
              <p:cNvSpPr/>
              <p:nvPr/>
            </p:nvSpPr>
            <p:spPr>
              <a:xfrm>
                <a:off x="3099954" y="37649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9" name="直方体 298"/>
              <p:cNvSpPr/>
              <p:nvPr/>
            </p:nvSpPr>
            <p:spPr>
              <a:xfrm>
                <a:off x="3626427" y="37718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0" name="直方体 299"/>
              <p:cNvSpPr/>
              <p:nvPr/>
            </p:nvSpPr>
            <p:spPr>
              <a:xfrm>
                <a:off x="4152900" y="37580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1" name="直方体 300"/>
              <p:cNvSpPr/>
              <p:nvPr/>
            </p:nvSpPr>
            <p:spPr>
              <a:xfrm>
                <a:off x="2060863" y="313112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2" name="直方体 301"/>
              <p:cNvSpPr/>
              <p:nvPr/>
            </p:nvSpPr>
            <p:spPr>
              <a:xfrm>
                <a:off x="2597727" y="3138054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3" name="直方体 302"/>
              <p:cNvSpPr/>
              <p:nvPr/>
            </p:nvSpPr>
            <p:spPr>
              <a:xfrm>
                <a:off x="3096491" y="31484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4" name="直方体 303"/>
              <p:cNvSpPr/>
              <p:nvPr/>
            </p:nvSpPr>
            <p:spPr>
              <a:xfrm>
                <a:off x="3622964" y="315537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5" name="直方体 304"/>
              <p:cNvSpPr/>
              <p:nvPr/>
            </p:nvSpPr>
            <p:spPr>
              <a:xfrm>
                <a:off x="4149437" y="314151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6" name="直方体 305"/>
              <p:cNvSpPr/>
              <p:nvPr/>
            </p:nvSpPr>
            <p:spPr>
              <a:xfrm>
                <a:off x="2071253" y="252845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7" name="直方体 306"/>
              <p:cNvSpPr/>
              <p:nvPr/>
            </p:nvSpPr>
            <p:spPr>
              <a:xfrm>
                <a:off x="2608117" y="2535382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8" name="直方体 307"/>
              <p:cNvSpPr/>
              <p:nvPr/>
            </p:nvSpPr>
            <p:spPr>
              <a:xfrm>
                <a:off x="3106881" y="254577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9" name="直方体 308"/>
              <p:cNvSpPr/>
              <p:nvPr/>
            </p:nvSpPr>
            <p:spPr>
              <a:xfrm>
                <a:off x="3633354" y="2552699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0" name="直方体 309"/>
              <p:cNvSpPr/>
              <p:nvPr/>
            </p:nvSpPr>
            <p:spPr>
              <a:xfrm>
                <a:off x="4159827" y="2538845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1" name="直方体 310"/>
              <p:cNvSpPr/>
              <p:nvPr/>
            </p:nvSpPr>
            <p:spPr>
              <a:xfrm>
                <a:off x="2071253" y="1946563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2" name="直方体 311"/>
              <p:cNvSpPr/>
              <p:nvPr/>
            </p:nvSpPr>
            <p:spPr>
              <a:xfrm>
                <a:off x="2608117" y="1953490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3" name="直方体 312"/>
              <p:cNvSpPr/>
              <p:nvPr/>
            </p:nvSpPr>
            <p:spPr>
              <a:xfrm>
                <a:off x="3106881" y="1963881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4" name="直方体 313"/>
              <p:cNvSpPr/>
              <p:nvPr/>
            </p:nvSpPr>
            <p:spPr>
              <a:xfrm>
                <a:off x="3633354" y="1970807"/>
                <a:ext cx="737755" cy="78970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5" name="直方体 314"/>
              <p:cNvSpPr/>
              <p:nvPr/>
            </p:nvSpPr>
            <p:spPr>
              <a:xfrm>
                <a:off x="4159827" y="1956953"/>
                <a:ext cx="737755" cy="789709"/>
              </a:xfrm>
              <a:prstGeom prst="cub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55762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257092"/>
            <a:ext cx="3240087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055405" y="123353"/>
            <a:ext cx="680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/>
              <a:t>4-5</a:t>
            </a:r>
            <a:r>
              <a:rPr lang="ja-JP" altLang="en-US" dirty="0"/>
              <a:t>　スクロースの単斜晶系空間群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dirty="0"/>
              <a:t>の結晶構造</a:t>
            </a:r>
          </a:p>
        </p:txBody>
      </p:sp>
    </p:spTree>
    <p:extLst>
      <p:ext uri="{BB962C8B-B14F-4D97-AF65-F5344CB8AC3E}">
        <p14:creationId xmlns:p14="http://schemas.microsoft.com/office/powerpoint/2010/main" val="1515436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74709" y="599999"/>
            <a:ext cx="5093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4-6</a:t>
            </a:r>
            <a:r>
              <a:rPr lang="ja-JP" altLang="en-US" dirty="0" smtClean="0"/>
              <a:t>　食塩（</a:t>
            </a:r>
            <a:r>
              <a:rPr lang="en-US" altLang="ja-JP" dirty="0" err="1" smtClean="0"/>
              <a:t>NaCl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の結晶（ステレオ図）。</a:t>
            </a:r>
            <a:endParaRPr lang="en-US" altLang="ja-JP" dirty="0" smtClean="0"/>
          </a:p>
          <a:p>
            <a:r>
              <a:rPr lang="ja-JP" altLang="en-US" dirty="0" smtClean="0"/>
              <a:t>小さい球は</a:t>
            </a:r>
            <a:r>
              <a:rPr lang="en-US" altLang="ja-JP" dirty="0" err="1" smtClean="0"/>
              <a:t>Cl</a:t>
            </a:r>
            <a:r>
              <a:rPr lang="en-US" altLang="ja-JP" baseline="30000" dirty="0" smtClean="0"/>
              <a:t>-</a:t>
            </a:r>
            <a:r>
              <a:rPr lang="ja-JP" altLang="en-US" dirty="0" smtClean="0"/>
              <a:t>イオン、大きな球は</a:t>
            </a:r>
            <a:r>
              <a:rPr lang="en-US" altLang="ja-JP" dirty="0" smtClean="0"/>
              <a:t>Na</a:t>
            </a:r>
            <a:r>
              <a:rPr lang="en-US" altLang="ja-JP" baseline="30000" dirty="0" smtClean="0"/>
              <a:t>+</a:t>
            </a:r>
            <a:r>
              <a:rPr lang="ja-JP" altLang="en-US" dirty="0" smtClean="0"/>
              <a:t>イオンを示す。</a:t>
            </a:r>
            <a:endParaRPr lang="ja-JP" altLang="en-US" dirty="0"/>
          </a:p>
        </p:txBody>
      </p:sp>
      <p:pic>
        <p:nvPicPr>
          <p:cNvPr id="14338" name="Picture 2" descr="L:\Current\NH_1\原稿（執筆中）\ブルーバックス（結晶）\原稿\図\crystal\hal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60" y="852999"/>
            <a:ext cx="6429375" cy="60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059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709" y="523072"/>
            <a:ext cx="6350592" cy="60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680295" y="81667"/>
            <a:ext cx="42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4-7</a:t>
            </a:r>
            <a:r>
              <a:rPr lang="ja-JP" altLang="en-US" dirty="0" smtClean="0"/>
              <a:t>　立方晶系空間群</a:t>
            </a:r>
            <a:r>
              <a:rPr lang="en-US" altLang="ja-JP" i="1" dirty="0" smtClean="0"/>
              <a:t>F</a:t>
            </a:r>
            <a:r>
              <a:rPr lang="en-US" altLang="ja-JP" dirty="0" smtClean="0"/>
              <a:t>m3(-)m</a:t>
            </a:r>
            <a:r>
              <a:rPr lang="ja-JP" altLang="en-US" dirty="0" smtClean="0"/>
              <a:t>の対称</a:t>
            </a:r>
            <a:r>
              <a:rPr lang="ja-JP" altLang="en-US" dirty="0"/>
              <a:t>性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079866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1042988"/>
            <a:ext cx="4059237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953527" y="354485"/>
            <a:ext cx="2975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/>
              <a:t>4-8</a:t>
            </a:r>
            <a:r>
              <a:rPr lang="ja-JP" altLang="en-US" dirty="0"/>
              <a:t>　ミョウバンの結晶構造</a:t>
            </a:r>
          </a:p>
        </p:txBody>
      </p:sp>
    </p:spTree>
    <p:extLst>
      <p:ext uri="{BB962C8B-B14F-4D97-AF65-F5344CB8AC3E}">
        <p14:creationId xmlns:p14="http://schemas.microsoft.com/office/powerpoint/2010/main" val="15965573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18544" y="177953"/>
            <a:ext cx="7611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4-9</a:t>
            </a:r>
            <a:r>
              <a:rPr lang="ja-JP" altLang="en-US" dirty="0" smtClean="0"/>
              <a:t>　　結晶核の生成。離れた原子・分子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が集合して、少数の原子・分子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が規則配列した結晶核（</a:t>
            </a:r>
            <a:r>
              <a:rPr lang="en-US" altLang="ja-JP" dirty="0" smtClean="0"/>
              <a:t>b)</a:t>
            </a:r>
            <a:r>
              <a:rPr lang="ja-JP" altLang="en-US" dirty="0" smtClean="0"/>
              <a:t>が生成する。</a:t>
            </a:r>
            <a:endParaRPr lang="ja-JP" altLang="en-US" dirty="0"/>
          </a:p>
        </p:txBody>
      </p:sp>
      <p:sp>
        <p:nvSpPr>
          <p:cNvPr id="3" name="円/楕円 2"/>
          <p:cNvSpPr/>
          <p:nvPr/>
        </p:nvSpPr>
        <p:spPr>
          <a:xfrm>
            <a:off x="1838528" y="149806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702341" y="2039566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752927" y="1559668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188722" y="169585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906621" y="270104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540213" y="2428673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237359" y="320040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120628" y="227951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775625" y="2169268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509736" y="243840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634247" y="320040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2752926" y="283723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083668" y="256486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2324909" y="284371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187539" y="256485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305452" y="1215958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1391056" y="178664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956572" y="210117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509736" y="193256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190036" y="2347608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190036" y="257458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190036" y="210765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5956572" y="232491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5950087" y="257458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417013" y="210117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417013" y="234760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6417013" y="258431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317788" y="149157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531796" y="197795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042171" y="246433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583678" y="230545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5950086" y="169585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6656962" y="1799617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6348919" y="162776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5742561" y="284371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5450733" y="2645922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6112216" y="303827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6854759" y="211414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7185498" y="177043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6173823" y="1300262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629728" y="242867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7143346" y="2532432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6725055" y="2921539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065523" y="3038272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5651771" y="141375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5110264" y="1935804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6417013" y="320040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6744512" y="1429966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7133616" y="1413750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3151761" y="2049292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821020" y="3200396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2869658" y="116407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3138790" y="1575881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1404026" y="1413746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3271733" y="3106365"/>
            <a:ext cx="13618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209585" y="394002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082112" y="385263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5956572" y="2049292"/>
            <a:ext cx="596628" cy="67120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60375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方形/長方形 75"/>
          <p:cNvSpPr/>
          <p:nvPr/>
        </p:nvSpPr>
        <p:spPr>
          <a:xfrm>
            <a:off x="2875280" y="2448560"/>
            <a:ext cx="1727200" cy="19304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18544" y="177953"/>
            <a:ext cx="5934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4-10</a:t>
            </a:r>
            <a:r>
              <a:rPr lang="ja-JP" altLang="en-US" dirty="0" smtClean="0"/>
              <a:t>　結晶核の表面では原子・分子の着脱が激しく起こる</a:t>
            </a:r>
            <a:endParaRPr lang="ja-JP" altLang="en-US" dirty="0"/>
          </a:p>
        </p:txBody>
      </p:sp>
      <p:sp>
        <p:nvSpPr>
          <p:cNvPr id="35" name="円/楕円 34"/>
          <p:cNvSpPr/>
          <p:nvPr/>
        </p:nvSpPr>
        <p:spPr>
          <a:xfrm>
            <a:off x="2885440" y="24485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2885440" y="319024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2885440" y="38709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3484880" y="24485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3484880" y="319024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3484880" y="38709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4104640" y="24485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4104640" y="319024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4104640" y="387096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5019040" y="116840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矢印コネクタ 80"/>
          <p:cNvCxnSpPr/>
          <p:nvPr/>
        </p:nvCxnSpPr>
        <p:spPr>
          <a:xfrm flipV="1">
            <a:off x="3139440" y="1798320"/>
            <a:ext cx="0" cy="53848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3129280" y="4480560"/>
            <a:ext cx="0" cy="53848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 flipV="1">
            <a:off x="4358640" y="1813560"/>
            <a:ext cx="0" cy="53848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4338320" y="4480560"/>
            <a:ext cx="0" cy="53848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flipH="1">
            <a:off x="2082800" y="4124960"/>
            <a:ext cx="69088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4653280" y="2692400"/>
            <a:ext cx="69088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flipH="1">
            <a:off x="2235200" y="2854960"/>
            <a:ext cx="69088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>
            <a:off x="4724400" y="4135120"/>
            <a:ext cx="69088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H="1">
            <a:off x="4724400" y="1691640"/>
            <a:ext cx="416560" cy="6604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34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5179" y="78489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1-1</a:t>
            </a:r>
            <a:r>
              <a:rPr lang="en-US" altLang="ja-JP" dirty="0"/>
              <a:t>1</a:t>
            </a:r>
            <a:r>
              <a:rPr lang="en-US" altLang="ja-JP" dirty="0" smtClean="0"/>
              <a:t> (a) </a:t>
            </a:r>
            <a:r>
              <a:rPr lang="ja-JP" altLang="en-US" dirty="0" smtClean="0"/>
              <a:t>水素分子　</a:t>
            </a:r>
            <a:r>
              <a:rPr lang="en-US" altLang="ja-JP" dirty="0" smtClean="0"/>
              <a:t>(b) </a:t>
            </a:r>
            <a:r>
              <a:rPr lang="ja-JP" altLang="en-US" dirty="0" smtClean="0"/>
              <a:t>水素分子内の電子の分布（色の濃い所に電子が偏る）</a:t>
            </a:r>
            <a:endParaRPr lang="en-US" altLang="ja-JP" dirty="0" smtClean="0"/>
          </a:p>
          <a:p>
            <a:r>
              <a:rPr lang="en-US" altLang="ja-JP" dirty="0" smtClean="0"/>
              <a:t>(c)</a:t>
            </a:r>
            <a:r>
              <a:rPr lang="ja-JP" altLang="en-US" dirty="0"/>
              <a:t>メタン</a:t>
            </a:r>
            <a:r>
              <a:rPr lang="ja-JP" altLang="en-US" dirty="0" smtClean="0"/>
              <a:t>分子　</a:t>
            </a:r>
            <a:r>
              <a:rPr lang="en-US" altLang="ja-JP" dirty="0" smtClean="0"/>
              <a:t>(d)</a:t>
            </a:r>
            <a:r>
              <a:rPr lang="ja-JP" altLang="en-US" dirty="0" smtClean="0"/>
              <a:t>水分子</a:t>
            </a:r>
            <a:endParaRPr lang="en-US" altLang="ja-JP" dirty="0" smtClean="0"/>
          </a:p>
        </p:txBody>
      </p:sp>
      <p:sp>
        <p:nvSpPr>
          <p:cNvPr id="3" name="円/楕円 2"/>
          <p:cNvSpPr/>
          <p:nvPr/>
        </p:nvSpPr>
        <p:spPr>
          <a:xfrm>
            <a:off x="1161826" y="1775012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830593" y="1787563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914862" y="2119257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1776806" y="2110292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4381" y="1862867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82908" y="188567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9" name="円/楕円 8"/>
          <p:cNvSpPr/>
          <p:nvPr/>
        </p:nvSpPr>
        <p:spPr>
          <a:xfrm>
            <a:off x="1484555" y="2097741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153322" y="2110292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76978" y="263562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88777" y="264817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3433483" y="1830594"/>
            <a:ext cx="1411045" cy="830131"/>
            <a:chOff x="3433483" y="1830594"/>
            <a:chExt cx="1411045" cy="830131"/>
          </a:xfr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5" name="円/楕円 14"/>
            <p:cNvSpPr/>
            <p:nvPr/>
          </p:nvSpPr>
          <p:spPr>
            <a:xfrm>
              <a:off x="3433483" y="1830594"/>
              <a:ext cx="806823" cy="80682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4037705" y="1853902"/>
              <a:ext cx="806823" cy="80682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円/楕円 17"/>
          <p:cNvSpPr/>
          <p:nvPr/>
        </p:nvSpPr>
        <p:spPr>
          <a:xfrm>
            <a:off x="3723939" y="2153322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4380155" y="2164080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6279614" y="1564395"/>
            <a:ext cx="1564395" cy="15643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6665161" y="981496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684662" y="1939963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685360" y="2885577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7621793" y="1982195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841475" y="2137273"/>
            <a:ext cx="429657" cy="429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006324" y="3981323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2180757" y="3968470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015326" y="1520889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7026343" y="1719194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6453466" y="2292071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6233128" y="2314104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775490" y="2325122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577187" y="2325121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7004309" y="2842915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7026343" y="3085285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2129452" y="5755039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6975037" y="1247305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5994536" y="2260857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7955539" y="2293907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6997071" y="3263392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896559" y="217032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59007" y="276598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498684" y="112264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939359" y="280822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08862" y="3193811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47" name="円/楕円 46"/>
          <p:cNvSpPr/>
          <p:nvPr/>
        </p:nvSpPr>
        <p:spPr>
          <a:xfrm>
            <a:off x="1386288" y="4019320"/>
            <a:ext cx="1564395" cy="15643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1948149" y="4559148"/>
            <a:ext cx="429657" cy="429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003233" y="4592197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51" name="円/楕円 50"/>
          <p:cNvSpPr/>
          <p:nvPr/>
        </p:nvSpPr>
        <p:spPr>
          <a:xfrm>
            <a:off x="780319" y="4361838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803052" y="5384570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906034" y="4781882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2144034" y="5529194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142199" y="5351087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1556468" y="4721290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1334295" y="4719454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2884001" y="4627646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1114064" y="4673550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1850834" y="3745735"/>
            <a:ext cx="572877" cy="5728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2653229" y="4471013"/>
            <a:ext cx="572877" cy="5728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54227" y="128897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999123" y="131100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015210" y="9144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189822" y="342624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(d)</a:t>
            </a:r>
            <a:endParaRPr kumimoji="1" lang="ja-JP" altLang="en-US" dirty="0"/>
          </a:p>
        </p:txBody>
      </p:sp>
      <p:cxnSp>
        <p:nvCxnSpPr>
          <p:cNvPr id="68" name="直線矢印コネクタ 67"/>
          <p:cNvCxnSpPr>
            <a:endCxn id="62" idx="7"/>
          </p:cNvCxnSpPr>
          <p:nvPr/>
        </p:nvCxnSpPr>
        <p:spPr>
          <a:xfrm flipH="1">
            <a:off x="3142210" y="3988106"/>
            <a:ext cx="471323" cy="566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>
            <a:off x="2380211" y="3767769"/>
            <a:ext cx="1046035" cy="91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3393195" y="364658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非共有電子対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12485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18544" y="177953"/>
            <a:ext cx="3485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4-11</a:t>
            </a:r>
            <a:r>
              <a:rPr lang="ja-JP" altLang="en-US" dirty="0" smtClean="0"/>
              <a:t>　結晶核からの結晶の成長</a:t>
            </a:r>
            <a:endParaRPr lang="ja-JP" altLang="en-US" dirty="0"/>
          </a:p>
        </p:txBody>
      </p:sp>
      <p:sp>
        <p:nvSpPr>
          <p:cNvPr id="4" name="直方体 3"/>
          <p:cNvSpPr/>
          <p:nvPr/>
        </p:nvSpPr>
        <p:spPr>
          <a:xfrm>
            <a:off x="2214880" y="2905760"/>
            <a:ext cx="3383280" cy="1239520"/>
          </a:xfrm>
          <a:prstGeom prst="cube">
            <a:avLst>
              <a:gd name="adj" fmla="val 8073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方体 5"/>
          <p:cNvSpPr/>
          <p:nvPr/>
        </p:nvSpPr>
        <p:spPr>
          <a:xfrm>
            <a:off x="2418080" y="2697480"/>
            <a:ext cx="1600200" cy="1031240"/>
          </a:xfrm>
          <a:prstGeom prst="cube">
            <a:avLst>
              <a:gd name="adj" fmla="val 8073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3708400" y="2971800"/>
            <a:ext cx="61976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7749554">
            <a:off x="2554515" y="3614931"/>
            <a:ext cx="354038" cy="260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7172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18544" y="177953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4-12</a:t>
            </a:r>
            <a:r>
              <a:rPr lang="ja-JP" altLang="en-US" dirty="0" smtClean="0"/>
              <a:t>　らせん転位</a:t>
            </a:r>
            <a:endParaRPr lang="ja-JP" altLang="en-US" dirty="0"/>
          </a:p>
        </p:txBody>
      </p:sp>
      <p:pic>
        <p:nvPicPr>
          <p:cNvPr id="14340" name="Picture 4" descr="http://rds.yahoo.com/_ylt=A2KJkew4N19OwUcARbyjzbkF;_ylu=X3oDMTBtdXFkOWthBHNlYwNmcC1hdHRyaWIEc2xrA2ZpbWc-/SIG=12g2ndi4a/EXP=1314891704/**http%3a/nano.mtu.edu/images/greatlakesgraphite/FundSpi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8" y="139141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23181" y="53922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hlinkClick r:id="rId3"/>
              </a:rPr>
              <a:t>http://</a:t>
            </a:r>
            <a:r>
              <a:rPr lang="en-US" altLang="ja-JP" dirty="0" smtClean="0">
                <a:hlinkClick r:id="rId3"/>
              </a:rPr>
              <a:t>nano.mtu.edu/images</a:t>
            </a:r>
            <a:endParaRPr lang="en-US" altLang="ja-JP" dirty="0" smtClean="0"/>
          </a:p>
          <a:p>
            <a:r>
              <a:rPr lang="en-US" altLang="ja-JP" dirty="0" smtClean="0"/>
              <a:t>/</a:t>
            </a:r>
            <a:r>
              <a:rPr lang="en-US" altLang="ja-JP" dirty="0"/>
              <a:t>greatlakesgraphite/FundSpiral.jpg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6899" y="931653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lang="ja-JP" altLang="en-US" dirty="0"/>
              <a:t>グラファイトの結晶</a:t>
            </a:r>
            <a:r>
              <a:rPr lang="ja-JP" altLang="en-US" dirty="0" smtClean="0"/>
              <a:t>成長</a:t>
            </a:r>
            <a:r>
              <a:rPr lang="ja-JP" altLang="en-US" dirty="0"/>
              <a:t>過程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44" y="1373897"/>
            <a:ext cx="3752472" cy="382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490844" y="915202"/>
            <a:ext cx="2347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（ｂ）酵母</a:t>
            </a:r>
            <a:r>
              <a:rPr lang="ja-JP" altLang="en-US" dirty="0"/>
              <a:t>転位</a:t>
            </a:r>
            <a:r>
              <a:rPr lang="en-US" altLang="ja-JP" dirty="0"/>
              <a:t>RNA</a:t>
            </a:r>
            <a:r>
              <a:rPr lang="ja-JP" altLang="en-US" dirty="0" smtClean="0"/>
              <a:t>結晶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490845" y="5468986"/>
            <a:ext cx="3907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i="1" dirty="0" smtClean="0"/>
              <a:t>Nucleic </a:t>
            </a:r>
            <a:r>
              <a:rPr lang="en-US" altLang="ja-JP" i="1" dirty="0"/>
              <a:t>Acids </a:t>
            </a:r>
            <a:r>
              <a:rPr lang="en-US" altLang="ja-JP" i="1" dirty="0" smtClean="0"/>
              <a:t>Research, </a:t>
            </a:r>
            <a:r>
              <a:rPr lang="en-US" altLang="ja-JP" i="1" dirty="0"/>
              <a:t>Vol. 25, No. </a:t>
            </a:r>
            <a:r>
              <a:rPr lang="en-US" altLang="ja-JP" i="1" dirty="0" smtClean="0"/>
              <a:t>13,</a:t>
            </a:r>
            <a:r>
              <a:rPr lang="en-US" altLang="ja-JP" b="1" i="1" dirty="0"/>
              <a:t> </a:t>
            </a:r>
            <a:endParaRPr lang="en-US" altLang="ja-JP" b="1" i="1" dirty="0" smtClean="0"/>
          </a:p>
          <a:p>
            <a:r>
              <a:rPr lang="en-US" altLang="ja-JP" i="1" dirty="0" smtClean="0"/>
              <a:t>2582–2588 (1997)</a:t>
            </a:r>
            <a:endParaRPr lang="en-US" altLang="ja-JP" i="1" dirty="0"/>
          </a:p>
        </p:txBody>
      </p:sp>
    </p:spTree>
    <p:extLst>
      <p:ext uri="{BB962C8B-B14F-4D97-AF65-F5344CB8AC3E}">
        <p14:creationId xmlns:p14="http://schemas.microsoft.com/office/powerpoint/2010/main" val="20819873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83429"/>
              </p:ext>
            </p:extLst>
          </p:nvPr>
        </p:nvGraphicFramePr>
        <p:xfrm>
          <a:off x="1066264" y="836037"/>
          <a:ext cx="6659901" cy="534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6072027" y="575460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℃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86319" y="554804"/>
            <a:ext cx="980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g/100 g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321" y="41365"/>
            <a:ext cx="4599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4-13</a:t>
            </a:r>
            <a:r>
              <a:rPr kumimoji="1" lang="ja-JP" altLang="en-US" dirty="0" smtClean="0"/>
              <a:t>　水に対する食塩とミョウバンの溶解性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5384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321" y="41365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4-14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食塩（</a:t>
            </a:r>
            <a:r>
              <a:rPr lang="en-US" altLang="ja-JP" dirty="0" err="1" smtClean="0"/>
              <a:t>NaCl</a:t>
            </a:r>
            <a:r>
              <a:rPr lang="ja-JP" altLang="en-US" dirty="0" smtClean="0"/>
              <a:t>）が水に溶ける</a:t>
            </a:r>
            <a:endParaRPr kumimoji="1"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51793"/>
              </p:ext>
            </p:extLst>
          </p:nvPr>
        </p:nvGraphicFramePr>
        <p:xfrm>
          <a:off x="228019" y="2610083"/>
          <a:ext cx="3076575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0" name="CS ChemDraw Drawing" r:id="rId3" imgW="1688592" imgH="1505712" progId="ChemDraw.Document.6.0">
                  <p:embed/>
                </p:oleObj>
              </mc:Choice>
              <mc:Fallback>
                <p:oleObj name="CS ChemDraw Drawing" r:id="rId3" imgW="1688592" imgH="1505712" progId="ChemDraw.Document.6.0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019" y="2610083"/>
                        <a:ext cx="3076575" cy="274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45114"/>
              </p:ext>
            </p:extLst>
          </p:nvPr>
        </p:nvGraphicFramePr>
        <p:xfrm>
          <a:off x="4727188" y="2435689"/>
          <a:ext cx="4033838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1" name="CS ChemDraw Drawing" r:id="rId5" imgW="2142744" imgH="1991868" progId="ChemDraw.Document.6.0">
                  <p:embed/>
                </p:oleObj>
              </mc:Choice>
              <mc:Fallback>
                <p:oleObj name="CS ChemDraw Drawing" r:id="rId5" imgW="2142744" imgH="1991868" progId="ChemDraw.Document.6.0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188" y="2435689"/>
                        <a:ext cx="4033838" cy="374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951137" y="936956"/>
            <a:ext cx="475304" cy="432571"/>
            <a:chOff x="3906" y="1885"/>
            <a:chExt cx="299" cy="272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3933" y="1885"/>
              <a:ext cx="272" cy="27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803" tIns="50402" rIns="100803" bIns="50402" anchor="ctr"/>
            <a:lstStyle/>
            <a:p>
              <a:pPr defTabSz="912873"/>
              <a:endParaRPr lang="ja-JP" altLang="en-US">
                <a:latin typeface="Arial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906" y="1898"/>
              <a:ext cx="29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03" tIns="50402" rIns="100803" bIns="50402">
              <a:spAutoFit/>
            </a:bodyPr>
            <a:lstStyle>
              <a:lvl1pPr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err="1" smtClean="0"/>
                <a:t>Cl</a:t>
              </a:r>
              <a:r>
                <a:rPr lang="en-US" altLang="ja-JP" sz="1800" baseline="30000" dirty="0" smtClean="0"/>
                <a:t>-</a:t>
              </a:r>
              <a:endParaRPr lang="en-US" altLang="ja-JP" sz="1800" baseline="30000" dirty="0"/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476752" y="930498"/>
            <a:ext cx="559341" cy="433098"/>
            <a:chOff x="2345" y="2432"/>
            <a:chExt cx="353" cy="272"/>
          </a:xfrm>
        </p:grpSpPr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381" y="2432"/>
              <a:ext cx="272" cy="2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803" tIns="50402" rIns="100803" bIns="50402" anchor="ctr"/>
            <a:lstStyle/>
            <a:p>
              <a:pPr defTabSz="912873"/>
              <a:endParaRPr lang="ja-JP" altLang="en-US">
                <a:latin typeface="Arial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345" y="2435"/>
              <a:ext cx="3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03" tIns="50402" rIns="100803" bIns="50402">
              <a:spAutoFit/>
            </a:bodyPr>
            <a:lstStyle>
              <a:lvl1pPr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/>
                <a:t>Na</a:t>
              </a:r>
              <a:r>
                <a:rPr lang="en-US" altLang="ja-JP" sz="1800" baseline="30000" dirty="0" smtClean="0"/>
                <a:t>+</a:t>
              </a:r>
              <a:endParaRPr lang="en-US" altLang="ja-JP" sz="1800" baseline="30000" dirty="0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309698" y="3926459"/>
            <a:ext cx="559341" cy="433098"/>
            <a:chOff x="2345" y="2432"/>
            <a:chExt cx="353" cy="272"/>
          </a:xfrm>
        </p:grpSpPr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381" y="2432"/>
              <a:ext cx="272" cy="27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803" tIns="50402" rIns="100803" bIns="50402" anchor="ctr"/>
            <a:lstStyle/>
            <a:p>
              <a:pPr defTabSz="912873"/>
              <a:endParaRPr lang="ja-JP" altLang="en-US">
                <a:latin typeface="Arial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345" y="2435"/>
              <a:ext cx="353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03" tIns="50402" rIns="100803" bIns="50402">
              <a:spAutoFit/>
            </a:bodyPr>
            <a:lstStyle>
              <a:lvl1pPr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smtClean="0"/>
                <a:t>Na</a:t>
              </a:r>
              <a:r>
                <a:rPr lang="en-US" altLang="ja-JP" sz="1800" baseline="30000" dirty="0" smtClean="0"/>
                <a:t>+</a:t>
              </a:r>
              <a:endParaRPr lang="en-US" altLang="ja-JP" sz="1800" baseline="30000" dirty="0"/>
            </a:p>
          </p:txBody>
        </p:sp>
      </p:grpSp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6601411" y="3955219"/>
            <a:ext cx="475304" cy="432571"/>
            <a:chOff x="3906" y="1885"/>
            <a:chExt cx="299" cy="272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3933" y="1885"/>
              <a:ext cx="272" cy="27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100803" tIns="50402" rIns="100803" bIns="50402" anchor="ctr"/>
            <a:lstStyle/>
            <a:p>
              <a:pPr defTabSz="912873"/>
              <a:endParaRPr lang="ja-JP" altLang="en-US">
                <a:latin typeface="Arial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3906" y="1898"/>
              <a:ext cx="297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803" tIns="50402" rIns="100803" bIns="50402">
              <a:spAutoFit/>
            </a:bodyPr>
            <a:lstStyle>
              <a:lvl1pPr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defTabSz="1008063" eaLnBrk="0" hangingPunct="0"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 kumimoji="1" sz="26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dirty="0" err="1" smtClean="0"/>
                <a:t>Cl</a:t>
              </a:r>
              <a:r>
                <a:rPr lang="en-US" altLang="ja-JP" sz="1800" baseline="30000" dirty="0" smtClean="0"/>
                <a:t>-</a:t>
              </a:r>
              <a:endParaRPr lang="en-US" altLang="ja-JP" sz="1800" baseline="30000" dirty="0"/>
            </a:p>
          </p:txBody>
        </p:sp>
      </p:grpSp>
      <p:sp>
        <p:nvSpPr>
          <p:cNvPr id="17" name="下矢印 16"/>
          <p:cNvSpPr/>
          <p:nvPr/>
        </p:nvSpPr>
        <p:spPr>
          <a:xfrm>
            <a:off x="3757961" y="1784196"/>
            <a:ext cx="401444" cy="936702"/>
          </a:xfrm>
          <a:prstGeom prst="down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 flipH="1">
            <a:off x="4472752" y="970156"/>
            <a:ext cx="199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NaCl</a:t>
            </a:r>
            <a:r>
              <a:rPr kumimoji="1" lang="ja-JP" altLang="en-US" dirty="0" smtClean="0"/>
              <a:t>の固体（結晶）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 flipH="1">
            <a:off x="4316635" y="2085278"/>
            <a:ext cx="183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水に溶解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26995" y="6311590"/>
            <a:ext cx="728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Na+</a:t>
            </a:r>
            <a:r>
              <a:rPr kumimoji="1" lang="ja-JP" altLang="en-US" dirty="0" smtClean="0"/>
              <a:t>と</a:t>
            </a:r>
            <a:r>
              <a:rPr kumimoji="1" lang="en-US" altLang="ja-JP" dirty="0" err="1" smtClean="0"/>
              <a:t>Cl</a:t>
            </a:r>
            <a:r>
              <a:rPr kumimoji="1" lang="en-US" altLang="ja-JP" dirty="0" smtClean="0"/>
              <a:t>-</a:t>
            </a:r>
            <a:r>
              <a:rPr kumimoji="1" lang="ja-JP" altLang="en-US" dirty="0" smtClean="0"/>
              <a:t>イオンの周りを水分子が取り囲み、イオン同士は遠く引き離される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0682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9321" y="41365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4-15</a:t>
            </a:r>
            <a:r>
              <a:rPr kumimoji="1" lang="ja-JP" altLang="en-US" dirty="0" smtClean="0"/>
              <a:t>　　蒸発</a:t>
            </a:r>
            <a:r>
              <a:rPr lang="ja-JP" altLang="en-US" dirty="0"/>
              <a:t>法</a:t>
            </a:r>
            <a:r>
              <a:rPr lang="ja-JP" altLang="en-US" dirty="0" smtClean="0"/>
              <a:t>による結晶化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694986" y="1895707"/>
            <a:ext cx="825190" cy="221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568283" y="1936595"/>
            <a:ext cx="825190" cy="221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706136" y="3166946"/>
            <a:ext cx="802888" cy="947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579433" y="3735658"/>
            <a:ext cx="802888" cy="420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705815" y="4059043"/>
            <a:ext cx="178419" cy="78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070088" y="4055326"/>
            <a:ext cx="178419" cy="78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717288" y="1728439"/>
            <a:ext cx="769434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590586" y="1747024"/>
            <a:ext cx="769434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flipV="1">
            <a:off x="1728438" y="1550020"/>
            <a:ext cx="301083" cy="847492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flipV="1">
            <a:off x="2081561" y="1557454"/>
            <a:ext cx="301083" cy="847492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2665141" y="2631688"/>
            <a:ext cx="1784196" cy="5910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2241395" y="3557239"/>
            <a:ext cx="691376" cy="2676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966224" y="3858322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結晶化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r>
              <a:rPr lang="ja-JP" altLang="en-US" dirty="0"/>
              <a:t>分子</a:t>
            </a:r>
            <a:r>
              <a:rPr lang="ja-JP" altLang="en-US" dirty="0" smtClean="0"/>
              <a:t>を含む</a:t>
            </a:r>
            <a:endParaRPr lang="en-US" altLang="ja-JP" dirty="0" smtClean="0"/>
          </a:p>
          <a:p>
            <a:r>
              <a:rPr lang="ja-JP" altLang="en-US" dirty="0"/>
              <a:t>溶液</a:t>
            </a:r>
            <a:endParaRPr lang="en-US" altLang="ja-JP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2170772" y="1390186"/>
            <a:ext cx="728546" cy="371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832410" y="12712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溶媒が蒸発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5177884" y="4185425"/>
            <a:ext cx="531541" cy="4646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742879" y="44827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結晶</a:t>
            </a:r>
            <a:r>
              <a:rPr lang="ja-JP" altLang="en-US" smtClean="0"/>
              <a:t>が析出」</a:t>
            </a:r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10469" y="2074126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静かに暫く</a:t>
            </a:r>
            <a:endParaRPr kumimoji="1" lang="en-US" altLang="ja-JP" dirty="0" smtClean="0"/>
          </a:p>
          <a:p>
            <a:r>
              <a:rPr lang="ja-JP" altLang="en-US" dirty="0" smtClean="0"/>
              <a:t>放置する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18022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5962186" y="3958683"/>
            <a:ext cx="2185639" cy="1747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9321" y="41365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4-16</a:t>
            </a:r>
            <a:r>
              <a:rPr kumimoji="1" lang="ja-JP" altLang="en-US" dirty="0" smtClean="0"/>
              <a:t>　　蒸気拡散法による結晶化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12235" y="1895707"/>
            <a:ext cx="825190" cy="221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6731619" y="1891989"/>
            <a:ext cx="825190" cy="221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23385" y="3166946"/>
            <a:ext cx="802888" cy="947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742770" y="2665141"/>
            <a:ext cx="802888" cy="14682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880304" y="4059042"/>
            <a:ext cx="178419" cy="78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244577" y="4044174"/>
            <a:ext cx="178419" cy="78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34537" y="1728439"/>
            <a:ext cx="769434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765074" y="1769326"/>
            <a:ext cx="769434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4571998" y="2453269"/>
            <a:ext cx="1304694" cy="5910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680225" y="3847171"/>
            <a:ext cx="33453" cy="5687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67268" y="4404733"/>
            <a:ext cx="1305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結晶化</a:t>
            </a:r>
            <a:r>
              <a:rPr lang="ja-JP" altLang="en-US" dirty="0" smtClean="0"/>
              <a:t>する</a:t>
            </a:r>
            <a:endParaRPr lang="en-US" altLang="ja-JP" dirty="0" smtClean="0"/>
          </a:p>
          <a:p>
            <a:r>
              <a:rPr lang="ja-JP" altLang="en-US" dirty="0"/>
              <a:t>分子</a:t>
            </a:r>
            <a:r>
              <a:rPr lang="ja-JP" altLang="en-US" dirty="0" smtClean="0"/>
              <a:t>を良溶</a:t>
            </a:r>
            <a:endParaRPr lang="en-US" altLang="ja-JP" dirty="0" smtClean="0"/>
          </a:p>
          <a:p>
            <a:r>
              <a:rPr lang="ja-JP" altLang="en-US" dirty="0" smtClean="0"/>
              <a:t>媒に溶かし</a:t>
            </a:r>
            <a:endParaRPr lang="en-US" altLang="ja-JP" dirty="0" smtClean="0"/>
          </a:p>
          <a:p>
            <a:r>
              <a:rPr lang="ja-JP" altLang="en-US" dirty="0" smtClean="0"/>
              <a:t>た溶液</a:t>
            </a:r>
            <a:endParaRPr lang="en-US" altLang="ja-JP" dirty="0" smtClean="0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3966119" y="3330498"/>
            <a:ext cx="973871" cy="13084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657279" y="471696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</a:t>
            </a:r>
            <a:r>
              <a:rPr lang="ja-JP" altLang="en-US" dirty="0" smtClean="0"/>
              <a:t>が析出」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49699" y="1839951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静かに暫く</a:t>
            </a:r>
            <a:endParaRPr kumimoji="1" lang="en-US" altLang="ja-JP" dirty="0" smtClean="0"/>
          </a:p>
          <a:p>
            <a:r>
              <a:rPr lang="ja-JP" altLang="en-US" dirty="0" smtClean="0"/>
              <a:t>放置する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2074126" y="1449659"/>
            <a:ext cx="2185639" cy="26762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074127" y="3713356"/>
            <a:ext cx="2185639" cy="42374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694879" y="1891990"/>
            <a:ext cx="825190" cy="22190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706029" y="3163229"/>
            <a:ext cx="802888" cy="947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717181" y="1724722"/>
            <a:ext cx="769434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3137213" y="1248936"/>
            <a:ext cx="788016" cy="4832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下矢印 28"/>
          <p:cNvSpPr/>
          <p:nvPr/>
        </p:nvSpPr>
        <p:spPr>
          <a:xfrm>
            <a:off x="2780370" y="1799064"/>
            <a:ext cx="301083" cy="847492"/>
          </a:xfrm>
          <a:prstGeom prst="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下矢印 29"/>
          <p:cNvSpPr/>
          <p:nvPr/>
        </p:nvSpPr>
        <p:spPr>
          <a:xfrm>
            <a:off x="3133492" y="1806499"/>
            <a:ext cx="301083" cy="847492"/>
          </a:xfrm>
          <a:prstGeom prst="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下矢印 30"/>
          <p:cNvSpPr/>
          <p:nvPr/>
        </p:nvSpPr>
        <p:spPr>
          <a:xfrm flipV="1">
            <a:off x="3731942" y="2817544"/>
            <a:ext cx="301083" cy="847492"/>
          </a:xfrm>
          <a:prstGeom prst="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  <a:alpha val="91000"/>
                  <a:lumMod val="36000"/>
                  <a:lumOff val="64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 flipV="1">
            <a:off x="2178204" y="2813826"/>
            <a:ext cx="301083" cy="847492"/>
          </a:xfrm>
          <a:prstGeom prst="down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  <a:alpha val="91000"/>
                  <a:lumMod val="36000"/>
                  <a:lumOff val="64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2397512" y="3906646"/>
            <a:ext cx="48325" cy="5984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895707" y="4493941"/>
            <a:ext cx="1907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結晶化する分子</a:t>
            </a:r>
            <a:endParaRPr kumimoji="1" lang="en-US" altLang="ja-JP" dirty="0" smtClean="0"/>
          </a:p>
          <a:p>
            <a:r>
              <a:rPr kumimoji="1" lang="ja-JP" altLang="en-US" dirty="0" smtClean="0"/>
              <a:t>を溶かさない溶媒</a:t>
            </a:r>
            <a:endParaRPr kumimoji="1" lang="en-US" altLang="ja-JP" dirty="0" smtClean="0"/>
          </a:p>
          <a:p>
            <a:r>
              <a:rPr lang="ja-JP" altLang="en-US" dirty="0" smtClean="0"/>
              <a:t>（貧溶媒）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5973336" y="1457093"/>
            <a:ext cx="2185639" cy="26762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902927" y="635618"/>
            <a:ext cx="157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貧溶媒が溶液に溶け込む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51141" y="473926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貧溶媒</a:t>
            </a:r>
            <a:endParaRPr kumimoji="1" lang="en-US" altLang="ja-JP" dirty="0" smtClean="0"/>
          </a:p>
          <a:p>
            <a:r>
              <a:rPr lang="ja-JP" altLang="en-US" dirty="0" smtClean="0"/>
              <a:t>が蒸発</a:t>
            </a:r>
            <a:endParaRPr kumimoji="1" lang="ja-JP" altLang="en-US" dirty="0"/>
          </a:p>
        </p:txBody>
      </p:sp>
      <p:cxnSp>
        <p:nvCxnSpPr>
          <p:cNvPr id="44" name="直線矢印コネクタ 43"/>
          <p:cNvCxnSpPr/>
          <p:nvPr/>
        </p:nvCxnSpPr>
        <p:spPr>
          <a:xfrm flipV="1">
            <a:off x="6910039" y="4125954"/>
            <a:ext cx="48325" cy="59844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973766" y="646771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外側の容器を</a:t>
            </a:r>
            <a:endParaRPr kumimoji="1" lang="en-US" altLang="ja-JP" dirty="0" smtClean="0"/>
          </a:p>
          <a:p>
            <a:r>
              <a:rPr kumimoji="1" lang="ja-JP" altLang="en-US" dirty="0" smtClean="0"/>
              <a:t>密閉する</a:t>
            </a:r>
            <a:endParaRPr kumimoji="1" lang="ja-JP" altLang="en-US" dirty="0"/>
          </a:p>
        </p:txBody>
      </p:sp>
      <p:sp>
        <p:nvSpPr>
          <p:cNvPr id="46" name="下矢印 45"/>
          <p:cNvSpPr/>
          <p:nvPr/>
        </p:nvSpPr>
        <p:spPr>
          <a:xfrm>
            <a:off x="3033132" y="1115122"/>
            <a:ext cx="122664" cy="3010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矢印 47"/>
          <p:cNvSpPr/>
          <p:nvPr/>
        </p:nvSpPr>
        <p:spPr>
          <a:xfrm>
            <a:off x="1334427" y="2605669"/>
            <a:ext cx="594733" cy="5910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631366" y="802887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良</a:t>
            </a:r>
            <a:r>
              <a:rPr lang="ja-JP" altLang="en-US" dirty="0" smtClean="0"/>
              <a:t>溶媒と貧溶媒の混合溶液</a:t>
            </a:r>
            <a:endParaRPr kumimoji="1" lang="ja-JP" altLang="en-US" dirty="0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6501161" y="1126273"/>
            <a:ext cx="769434" cy="185110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36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76200" y="1197429"/>
            <a:ext cx="2002971" cy="2220685"/>
            <a:chOff x="1338943" y="1208315"/>
            <a:chExt cx="2906485" cy="2939142"/>
          </a:xfrm>
        </p:grpSpPr>
        <p:sp>
          <p:nvSpPr>
            <p:cNvPr id="5" name="正方形/長方形 4"/>
            <p:cNvSpPr/>
            <p:nvPr/>
          </p:nvSpPr>
          <p:spPr>
            <a:xfrm>
              <a:off x="1665514" y="1262743"/>
              <a:ext cx="2177143" cy="288471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338943" y="1208315"/>
              <a:ext cx="2906485" cy="544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698173" y="3102428"/>
              <a:ext cx="2122714" cy="10123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449286" y="1284514"/>
              <a:ext cx="598714" cy="5987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993572" y="1219201"/>
            <a:ext cx="1981199" cy="2198914"/>
            <a:chOff x="1338943" y="1208315"/>
            <a:chExt cx="2906485" cy="2939142"/>
          </a:xfrm>
        </p:grpSpPr>
        <p:sp>
          <p:nvSpPr>
            <p:cNvPr id="11" name="正方形/長方形 10"/>
            <p:cNvSpPr/>
            <p:nvPr/>
          </p:nvSpPr>
          <p:spPr>
            <a:xfrm>
              <a:off x="1665514" y="1262743"/>
              <a:ext cx="2177143" cy="288471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338943" y="1208315"/>
              <a:ext cx="2906485" cy="544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698173" y="3102428"/>
              <a:ext cx="2122714" cy="10123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2536373" y="1262744"/>
              <a:ext cx="391884" cy="39188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5943600" y="1219202"/>
            <a:ext cx="1981199" cy="2198914"/>
            <a:chOff x="1338943" y="1208315"/>
            <a:chExt cx="2906485" cy="2939142"/>
          </a:xfrm>
        </p:grpSpPr>
        <p:sp>
          <p:nvSpPr>
            <p:cNvPr id="22" name="正方形/長方形 21"/>
            <p:cNvSpPr/>
            <p:nvPr/>
          </p:nvSpPr>
          <p:spPr>
            <a:xfrm>
              <a:off x="1665514" y="1262743"/>
              <a:ext cx="2177143" cy="288471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338943" y="1208315"/>
              <a:ext cx="2906485" cy="544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698173" y="3102428"/>
              <a:ext cx="2122714" cy="101237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2520402" y="1291844"/>
              <a:ext cx="391884" cy="3918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直方体 14"/>
          <p:cNvSpPr/>
          <p:nvPr/>
        </p:nvSpPr>
        <p:spPr>
          <a:xfrm>
            <a:off x="6814458" y="1360713"/>
            <a:ext cx="152399" cy="14151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59971" y="62048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55571" y="6966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16485" y="7402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219201" y="1730829"/>
            <a:ext cx="217715" cy="39188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1328057" y="1545771"/>
            <a:ext cx="402772" cy="6531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685801" y="1796143"/>
            <a:ext cx="217715" cy="391886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381000" y="1600199"/>
            <a:ext cx="402772" cy="6531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489858" y="1132114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273629" y="2841171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B</a:t>
            </a:r>
            <a:endParaRPr kumimoji="1" lang="ja-JP" altLang="en-US" sz="28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9321" y="41365"/>
            <a:ext cx="532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4-17  </a:t>
            </a:r>
            <a:r>
              <a:rPr kumimoji="1" lang="ja-JP" altLang="en-US" dirty="0" smtClean="0"/>
              <a:t>ハンギング・ドロップ蒸気拡散法による結晶化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59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work1\Tokai\生物物理（集中講義）\GCSF(xtal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696687"/>
            <a:ext cx="4310743" cy="28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work1\Tokai\生物物理（集中講義）\CHOD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00248"/>
            <a:ext cx="4474029" cy="29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49321" y="41365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4-18</a:t>
            </a:r>
            <a:r>
              <a:rPr kumimoji="1" lang="ja-JP" altLang="en-US" dirty="0" smtClean="0"/>
              <a:t>　ハンギングドロップ法で成長させたタンパク質の結晶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37658" y="29391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40829" y="341811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18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666751" y="1358900"/>
            <a:ext cx="7886700" cy="4656138"/>
            <a:chOff x="420" y="856"/>
            <a:chExt cx="4968" cy="2933"/>
          </a:xfrm>
        </p:grpSpPr>
        <p:grpSp>
          <p:nvGrpSpPr>
            <p:cNvPr id="46083" name="Group 3"/>
            <p:cNvGrpSpPr>
              <a:grpSpLocks/>
            </p:cNvGrpSpPr>
            <p:nvPr/>
          </p:nvGrpSpPr>
          <p:grpSpPr bwMode="auto">
            <a:xfrm>
              <a:off x="1549" y="856"/>
              <a:ext cx="2718" cy="2933"/>
              <a:chOff x="1549" y="904"/>
              <a:chExt cx="2718" cy="2933"/>
            </a:xfrm>
          </p:grpSpPr>
          <p:sp>
            <p:nvSpPr>
              <p:cNvPr id="46084" name="Oval 4"/>
              <p:cNvSpPr>
                <a:spLocks noChangeAspect="1" noChangeArrowheads="1"/>
              </p:cNvSpPr>
              <p:nvPr/>
            </p:nvSpPr>
            <p:spPr bwMode="auto">
              <a:xfrm>
                <a:off x="1591" y="1425"/>
                <a:ext cx="2644" cy="2285"/>
              </a:xfrm>
              <a:prstGeom prst="ellipse">
                <a:avLst/>
              </a:prstGeom>
              <a:gradFill rotWithShape="0">
                <a:gsLst>
                  <a:gs pos="0">
                    <a:srgbClr val="FF9966"/>
                  </a:gs>
                  <a:gs pos="100000">
                    <a:srgbClr val="CC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085" name="Oval 5"/>
              <p:cNvSpPr>
                <a:spLocks noChangeAspect="1" noChangeArrowheads="1"/>
              </p:cNvSpPr>
              <p:nvPr/>
            </p:nvSpPr>
            <p:spPr bwMode="auto">
              <a:xfrm>
                <a:off x="2091" y="1103"/>
                <a:ext cx="1626" cy="962"/>
              </a:xfrm>
              <a:prstGeom prst="ellipse">
                <a:avLst/>
              </a:prstGeom>
              <a:gradFill rotWithShape="0">
                <a:gsLst>
                  <a:gs pos="0">
                    <a:srgbClr val="FF9966"/>
                  </a:gs>
                  <a:gs pos="100000">
                    <a:srgbClr val="CC00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086" name="Freeform 6"/>
              <p:cNvSpPr>
                <a:spLocks noChangeAspect="1"/>
              </p:cNvSpPr>
              <p:nvPr/>
            </p:nvSpPr>
            <p:spPr bwMode="auto">
              <a:xfrm>
                <a:off x="2438" y="1776"/>
                <a:ext cx="930" cy="195"/>
              </a:xfrm>
              <a:custGeom>
                <a:avLst/>
                <a:gdLst>
                  <a:gd name="T0" fmla="*/ 0 w 1163"/>
                  <a:gd name="T1" fmla="*/ 243 h 244"/>
                  <a:gd name="T2" fmla="*/ 0 w 1163"/>
                  <a:gd name="T3" fmla="*/ 116 h 244"/>
                  <a:gd name="T4" fmla="*/ 58 w 1163"/>
                  <a:gd name="T5" fmla="*/ 90 h 244"/>
                  <a:gd name="T6" fmla="*/ 136 w 1163"/>
                  <a:gd name="T7" fmla="*/ 68 h 244"/>
                  <a:gd name="T8" fmla="*/ 178 w 1163"/>
                  <a:gd name="T9" fmla="*/ 55 h 244"/>
                  <a:gd name="T10" fmla="*/ 240 w 1163"/>
                  <a:gd name="T11" fmla="*/ 42 h 244"/>
                  <a:gd name="T12" fmla="*/ 295 w 1163"/>
                  <a:gd name="T13" fmla="*/ 29 h 244"/>
                  <a:gd name="T14" fmla="*/ 350 w 1163"/>
                  <a:gd name="T15" fmla="*/ 19 h 244"/>
                  <a:gd name="T16" fmla="*/ 408 w 1163"/>
                  <a:gd name="T17" fmla="*/ 12 h 244"/>
                  <a:gd name="T18" fmla="*/ 457 w 1163"/>
                  <a:gd name="T19" fmla="*/ 9 h 244"/>
                  <a:gd name="T20" fmla="*/ 516 w 1163"/>
                  <a:gd name="T21" fmla="*/ 6 h 244"/>
                  <a:gd name="T22" fmla="*/ 582 w 1163"/>
                  <a:gd name="T23" fmla="*/ 0 h 244"/>
                  <a:gd name="T24" fmla="*/ 639 w 1163"/>
                  <a:gd name="T25" fmla="*/ 0 h 244"/>
                  <a:gd name="T26" fmla="*/ 691 w 1163"/>
                  <a:gd name="T27" fmla="*/ 6 h 244"/>
                  <a:gd name="T28" fmla="*/ 756 w 1163"/>
                  <a:gd name="T29" fmla="*/ 12 h 244"/>
                  <a:gd name="T30" fmla="*/ 808 w 1163"/>
                  <a:gd name="T31" fmla="*/ 16 h 244"/>
                  <a:gd name="T32" fmla="*/ 876 w 1163"/>
                  <a:gd name="T33" fmla="*/ 25 h 244"/>
                  <a:gd name="T34" fmla="*/ 947 w 1163"/>
                  <a:gd name="T35" fmla="*/ 42 h 244"/>
                  <a:gd name="T36" fmla="*/ 1019 w 1163"/>
                  <a:gd name="T37" fmla="*/ 61 h 244"/>
                  <a:gd name="T38" fmla="*/ 1080 w 1163"/>
                  <a:gd name="T39" fmla="*/ 84 h 244"/>
                  <a:gd name="T40" fmla="*/ 1162 w 1163"/>
                  <a:gd name="T41" fmla="*/ 110 h 244"/>
                  <a:gd name="T42" fmla="*/ 1162 w 1163"/>
                  <a:gd name="T43" fmla="*/ 243 h 244"/>
                  <a:gd name="T44" fmla="*/ 1129 w 1163"/>
                  <a:gd name="T45" fmla="*/ 233 h 244"/>
                  <a:gd name="T46" fmla="*/ 1077 w 1163"/>
                  <a:gd name="T47" fmla="*/ 223 h 244"/>
                  <a:gd name="T48" fmla="*/ 1028 w 1163"/>
                  <a:gd name="T49" fmla="*/ 217 h 244"/>
                  <a:gd name="T50" fmla="*/ 947 w 1163"/>
                  <a:gd name="T51" fmla="*/ 204 h 244"/>
                  <a:gd name="T52" fmla="*/ 879 w 1163"/>
                  <a:gd name="T53" fmla="*/ 194 h 244"/>
                  <a:gd name="T54" fmla="*/ 808 w 1163"/>
                  <a:gd name="T55" fmla="*/ 181 h 244"/>
                  <a:gd name="T56" fmla="*/ 684 w 1163"/>
                  <a:gd name="T57" fmla="*/ 168 h 244"/>
                  <a:gd name="T58" fmla="*/ 582 w 1163"/>
                  <a:gd name="T59" fmla="*/ 158 h 244"/>
                  <a:gd name="T60" fmla="*/ 412 w 1163"/>
                  <a:gd name="T61" fmla="*/ 171 h 244"/>
                  <a:gd name="T62" fmla="*/ 314 w 1163"/>
                  <a:gd name="T63" fmla="*/ 187 h 244"/>
                  <a:gd name="T64" fmla="*/ 227 w 1163"/>
                  <a:gd name="T65" fmla="*/ 204 h 244"/>
                  <a:gd name="T66" fmla="*/ 146 w 1163"/>
                  <a:gd name="T67" fmla="*/ 220 h 244"/>
                  <a:gd name="T68" fmla="*/ 51 w 1163"/>
                  <a:gd name="T69" fmla="*/ 233 h 244"/>
                  <a:gd name="T70" fmla="*/ 0 w 1163"/>
                  <a:gd name="T71" fmla="*/ 24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63" h="244">
                    <a:moveTo>
                      <a:pt x="0" y="243"/>
                    </a:moveTo>
                    <a:lnTo>
                      <a:pt x="0" y="116"/>
                    </a:lnTo>
                    <a:lnTo>
                      <a:pt x="58" y="90"/>
                    </a:lnTo>
                    <a:lnTo>
                      <a:pt x="136" y="68"/>
                    </a:lnTo>
                    <a:lnTo>
                      <a:pt x="178" y="55"/>
                    </a:lnTo>
                    <a:lnTo>
                      <a:pt x="240" y="42"/>
                    </a:lnTo>
                    <a:lnTo>
                      <a:pt x="295" y="29"/>
                    </a:lnTo>
                    <a:lnTo>
                      <a:pt x="350" y="19"/>
                    </a:lnTo>
                    <a:lnTo>
                      <a:pt x="408" y="12"/>
                    </a:lnTo>
                    <a:lnTo>
                      <a:pt x="457" y="9"/>
                    </a:lnTo>
                    <a:lnTo>
                      <a:pt x="516" y="6"/>
                    </a:lnTo>
                    <a:lnTo>
                      <a:pt x="582" y="0"/>
                    </a:lnTo>
                    <a:lnTo>
                      <a:pt x="639" y="0"/>
                    </a:lnTo>
                    <a:lnTo>
                      <a:pt x="691" y="6"/>
                    </a:lnTo>
                    <a:lnTo>
                      <a:pt x="756" y="12"/>
                    </a:lnTo>
                    <a:lnTo>
                      <a:pt x="808" y="16"/>
                    </a:lnTo>
                    <a:lnTo>
                      <a:pt x="876" y="25"/>
                    </a:lnTo>
                    <a:lnTo>
                      <a:pt x="947" y="42"/>
                    </a:lnTo>
                    <a:lnTo>
                      <a:pt x="1019" y="61"/>
                    </a:lnTo>
                    <a:lnTo>
                      <a:pt x="1080" y="84"/>
                    </a:lnTo>
                    <a:lnTo>
                      <a:pt x="1162" y="110"/>
                    </a:lnTo>
                    <a:lnTo>
                      <a:pt x="1162" y="243"/>
                    </a:lnTo>
                    <a:lnTo>
                      <a:pt x="1129" y="233"/>
                    </a:lnTo>
                    <a:lnTo>
                      <a:pt x="1077" y="223"/>
                    </a:lnTo>
                    <a:lnTo>
                      <a:pt x="1028" y="217"/>
                    </a:lnTo>
                    <a:lnTo>
                      <a:pt x="947" y="204"/>
                    </a:lnTo>
                    <a:lnTo>
                      <a:pt x="879" y="194"/>
                    </a:lnTo>
                    <a:lnTo>
                      <a:pt x="808" y="181"/>
                    </a:lnTo>
                    <a:lnTo>
                      <a:pt x="684" y="168"/>
                    </a:lnTo>
                    <a:lnTo>
                      <a:pt x="582" y="158"/>
                    </a:lnTo>
                    <a:lnTo>
                      <a:pt x="412" y="171"/>
                    </a:lnTo>
                    <a:lnTo>
                      <a:pt x="314" y="187"/>
                    </a:lnTo>
                    <a:lnTo>
                      <a:pt x="227" y="204"/>
                    </a:lnTo>
                    <a:lnTo>
                      <a:pt x="146" y="220"/>
                    </a:lnTo>
                    <a:lnTo>
                      <a:pt x="51" y="233"/>
                    </a:lnTo>
                    <a:lnTo>
                      <a:pt x="0" y="243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46087" name="Group 7"/>
              <p:cNvGrpSpPr>
                <a:grpSpLocks noChangeAspect="1"/>
              </p:cNvGrpSpPr>
              <p:nvPr/>
            </p:nvGrpSpPr>
            <p:grpSpPr bwMode="auto">
              <a:xfrm>
                <a:off x="1887" y="1489"/>
                <a:ext cx="2046" cy="2202"/>
                <a:chOff x="1590" y="1329"/>
                <a:chExt cx="2558" cy="2752"/>
              </a:xfrm>
            </p:grpSpPr>
            <p:sp>
              <p:nvSpPr>
                <p:cNvPr id="46088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1784" y="1912"/>
                  <a:ext cx="2150" cy="98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69696"/>
                    </a:gs>
                    <a:gs pos="100000">
                      <a:srgbClr val="FF4E14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grpSp>
              <p:nvGrpSpPr>
                <p:cNvPr id="46089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590" y="1329"/>
                  <a:ext cx="2558" cy="2752"/>
                  <a:chOff x="1590" y="1329"/>
                  <a:chExt cx="2558" cy="2752"/>
                </a:xfrm>
              </p:grpSpPr>
              <p:sp>
                <p:nvSpPr>
                  <p:cNvPr id="46090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96" y="2899"/>
                    <a:ext cx="2544" cy="117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69696">
                          <a:gamma/>
                          <a:shade val="49804"/>
                          <a:invGamma/>
                        </a:srgbClr>
                      </a:gs>
                      <a:gs pos="50000">
                        <a:srgbClr val="969696"/>
                      </a:gs>
                      <a:gs pos="100000">
                        <a:srgbClr val="969696">
                          <a:gamma/>
                          <a:shade val="49804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6091" name="Group 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99" y="2226"/>
                    <a:ext cx="1937" cy="1551"/>
                    <a:chOff x="1899" y="2226"/>
                    <a:chExt cx="1937" cy="1551"/>
                  </a:xfrm>
                </p:grpSpPr>
                <p:sp>
                  <p:nvSpPr>
                    <p:cNvPr id="46092" name="Oval 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3" y="2300"/>
                      <a:ext cx="1607" cy="66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4E14"/>
                        </a:gs>
                      </a:gsLst>
                      <a:lin ang="5400000" scaled="1"/>
                    </a:gradFill>
                    <a:ln w="12700">
                      <a:solidFill>
                        <a:srgbClr val="FF4314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46093" name="Group 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901" y="2972"/>
                      <a:ext cx="1929" cy="798"/>
                      <a:chOff x="1901" y="2972"/>
                      <a:chExt cx="1929" cy="798"/>
                    </a:xfrm>
                  </p:grpSpPr>
                  <p:sp>
                    <p:nvSpPr>
                      <p:cNvPr id="46094" name="Oval 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01" y="2972"/>
                        <a:ext cx="1929" cy="798"/>
                      </a:xfrm>
                      <a:prstGeom prst="ellipse">
                        <a:avLst/>
                      </a:prstGeom>
                      <a:solidFill>
                        <a:srgbClr val="FF9933"/>
                      </a:solidFill>
                      <a:ln w="12700">
                        <a:solidFill>
                          <a:srgbClr val="FF99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095" name="Oval 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063" y="3039"/>
                        <a:ext cx="1606" cy="665"/>
                      </a:xfrm>
                      <a:prstGeom prst="ellipse">
                        <a:avLst/>
                      </a:prstGeom>
                      <a:solidFill>
                        <a:srgbClr val="FF9933"/>
                      </a:solidFill>
                      <a:ln w="12700">
                        <a:solidFill>
                          <a:srgbClr val="FF99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46096" name="Oval 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13" y="2367"/>
                      <a:ext cx="1319" cy="5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B2B2B2"/>
                        </a:gs>
                        <a:gs pos="100000">
                          <a:srgbClr val="FF6633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46097" name="Group 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22" y="2484"/>
                      <a:ext cx="1311" cy="1073"/>
                      <a:chOff x="2222" y="2484"/>
                      <a:chExt cx="1311" cy="1073"/>
                    </a:xfrm>
                  </p:grpSpPr>
                  <p:sp>
                    <p:nvSpPr>
                      <p:cNvPr id="46098" name="Oval 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228" y="3011"/>
                        <a:ext cx="1291" cy="546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100000">
                            <a:srgbClr val="FF5E29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rgbClr val="FF66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099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224" y="2730"/>
                        <a:ext cx="1309" cy="818"/>
                      </a:xfrm>
                      <a:custGeom>
                        <a:avLst/>
                        <a:gdLst>
                          <a:gd name="T0" fmla="*/ 0 w 1309"/>
                          <a:gd name="T1" fmla="*/ 11 h 818"/>
                          <a:gd name="T2" fmla="*/ 0 w 1309"/>
                          <a:gd name="T3" fmla="*/ 577 h 818"/>
                          <a:gd name="T4" fmla="*/ 11 w 1309"/>
                          <a:gd name="T5" fmla="*/ 606 h 818"/>
                          <a:gd name="T6" fmla="*/ 35 w 1309"/>
                          <a:gd name="T7" fmla="*/ 630 h 818"/>
                          <a:gd name="T8" fmla="*/ 46 w 1309"/>
                          <a:gd name="T9" fmla="*/ 641 h 818"/>
                          <a:gd name="T10" fmla="*/ 64 w 1309"/>
                          <a:gd name="T11" fmla="*/ 659 h 818"/>
                          <a:gd name="T12" fmla="*/ 75 w 1309"/>
                          <a:gd name="T13" fmla="*/ 676 h 818"/>
                          <a:gd name="T14" fmla="*/ 93 w 1309"/>
                          <a:gd name="T15" fmla="*/ 688 h 818"/>
                          <a:gd name="T16" fmla="*/ 110 w 1309"/>
                          <a:gd name="T17" fmla="*/ 700 h 818"/>
                          <a:gd name="T18" fmla="*/ 128 w 1309"/>
                          <a:gd name="T19" fmla="*/ 706 h 818"/>
                          <a:gd name="T20" fmla="*/ 151 w 1309"/>
                          <a:gd name="T21" fmla="*/ 723 h 818"/>
                          <a:gd name="T22" fmla="*/ 175 w 1309"/>
                          <a:gd name="T23" fmla="*/ 735 h 818"/>
                          <a:gd name="T24" fmla="*/ 216 w 1309"/>
                          <a:gd name="T25" fmla="*/ 752 h 818"/>
                          <a:gd name="T26" fmla="*/ 245 w 1309"/>
                          <a:gd name="T27" fmla="*/ 758 h 818"/>
                          <a:gd name="T28" fmla="*/ 280 w 1309"/>
                          <a:gd name="T29" fmla="*/ 776 h 818"/>
                          <a:gd name="T30" fmla="*/ 338 w 1309"/>
                          <a:gd name="T31" fmla="*/ 787 h 818"/>
                          <a:gd name="T32" fmla="*/ 391 w 1309"/>
                          <a:gd name="T33" fmla="*/ 799 h 818"/>
                          <a:gd name="T34" fmla="*/ 437 w 1309"/>
                          <a:gd name="T35" fmla="*/ 799 h 818"/>
                          <a:gd name="T36" fmla="*/ 502 w 1309"/>
                          <a:gd name="T37" fmla="*/ 811 h 818"/>
                          <a:gd name="T38" fmla="*/ 578 w 1309"/>
                          <a:gd name="T39" fmla="*/ 817 h 818"/>
                          <a:gd name="T40" fmla="*/ 642 w 1309"/>
                          <a:gd name="T41" fmla="*/ 817 h 818"/>
                          <a:gd name="T42" fmla="*/ 718 w 1309"/>
                          <a:gd name="T43" fmla="*/ 817 h 818"/>
                          <a:gd name="T44" fmla="*/ 782 w 1309"/>
                          <a:gd name="T45" fmla="*/ 817 h 818"/>
                          <a:gd name="T46" fmla="*/ 887 w 1309"/>
                          <a:gd name="T47" fmla="*/ 805 h 818"/>
                          <a:gd name="T48" fmla="*/ 1010 w 1309"/>
                          <a:gd name="T49" fmla="*/ 781 h 818"/>
                          <a:gd name="T50" fmla="*/ 1062 w 1309"/>
                          <a:gd name="T51" fmla="*/ 758 h 818"/>
                          <a:gd name="T52" fmla="*/ 1103 w 1309"/>
                          <a:gd name="T53" fmla="*/ 746 h 818"/>
                          <a:gd name="T54" fmla="*/ 1162 w 1309"/>
                          <a:gd name="T55" fmla="*/ 717 h 818"/>
                          <a:gd name="T56" fmla="*/ 1208 w 1309"/>
                          <a:gd name="T57" fmla="*/ 688 h 818"/>
                          <a:gd name="T58" fmla="*/ 1243 w 1309"/>
                          <a:gd name="T59" fmla="*/ 671 h 818"/>
                          <a:gd name="T60" fmla="*/ 1278 w 1309"/>
                          <a:gd name="T61" fmla="*/ 624 h 818"/>
                          <a:gd name="T62" fmla="*/ 1308 w 1309"/>
                          <a:gd name="T63" fmla="*/ 577 h 818"/>
                          <a:gd name="T64" fmla="*/ 1308 w 1309"/>
                          <a:gd name="T65" fmla="*/ 0 h 8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309" h="818">
                            <a:moveTo>
                              <a:pt x="0" y="11"/>
                            </a:moveTo>
                            <a:lnTo>
                              <a:pt x="0" y="577"/>
                            </a:lnTo>
                            <a:lnTo>
                              <a:pt x="11" y="606"/>
                            </a:lnTo>
                            <a:lnTo>
                              <a:pt x="35" y="630"/>
                            </a:lnTo>
                            <a:lnTo>
                              <a:pt x="46" y="641"/>
                            </a:lnTo>
                            <a:lnTo>
                              <a:pt x="64" y="659"/>
                            </a:lnTo>
                            <a:lnTo>
                              <a:pt x="75" y="676"/>
                            </a:lnTo>
                            <a:lnTo>
                              <a:pt x="93" y="688"/>
                            </a:lnTo>
                            <a:lnTo>
                              <a:pt x="110" y="700"/>
                            </a:lnTo>
                            <a:lnTo>
                              <a:pt x="128" y="706"/>
                            </a:lnTo>
                            <a:lnTo>
                              <a:pt x="151" y="723"/>
                            </a:lnTo>
                            <a:lnTo>
                              <a:pt x="175" y="735"/>
                            </a:lnTo>
                            <a:lnTo>
                              <a:pt x="216" y="752"/>
                            </a:lnTo>
                            <a:lnTo>
                              <a:pt x="245" y="758"/>
                            </a:lnTo>
                            <a:lnTo>
                              <a:pt x="280" y="776"/>
                            </a:lnTo>
                            <a:lnTo>
                              <a:pt x="338" y="787"/>
                            </a:lnTo>
                            <a:lnTo>
                              <a:pt x="391" y="799"/>
                            </a:lnTo>
                            <a:lnTo>
                              <a:pt x="437" y="799"/>
                            </a:lnTo>
                            <a:lnTo>
                              <a:pt x="502" y="811"/>
                            </a:lnTo>
                            <a:lnTo>
                              <a:pt x="578" y="817"/>
                            </a:lnTo>
                            <a:lnTo>
                              <a:pt x="642" y="817"/>
                            </a:lnTo>
                            <a:lnTo>
                              <a:pt x="718" y="817"/>
                            </a:lnTo>
                            <a:lnTo>
                              <a:pt x="782" y="817"/>
                            </a:lnTo>
                            <a:lnTo>
                              <a:pt x="887" y="805"/>
                            </a:lnTo>
                            <a:lnTo>
                              <a:pt x="1010" y="781"/>
                            </a:lnTo>
                            <a:lnTo>
                              <a:pt x="1062" y="758"/>
                            </a:lnTo>
                            <a:lnTo>
                              <a:pt x="1103" y="746"/>
                            </a:lnTo>
                            <a:lnTo>
                              <a:pt x="1162" y="717"/>
                            </a:lnTo>
                            <a:lnTo>
                              <a:pt x="1208" y="688"/>
                            </a:lnTo>
                            <a:lnTo>
                              <a:pt x="1243" y="671"/>
                            </a:lnTo>
                            <a:lnTo>
                              <a:pt x="1278" y="624"/>
                            </a:lnTo>
                            <a:lnTo>
                              <a:pt x="1308" y="577"/>
                            </a:lnTo>
                            <a:lnTo>
                              <a:pt x="1308" y="0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FF9933"/>
                          </a:gs>
                          <a:gs pos="100000">
                            <a:srgbClr val="FF6633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00" name="Oval 2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222" y="2484"/>
                        <a:ext cx="1310" cy="553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993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rgbClr val="FF66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01" name="Oval 2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365" y="2543"/>
                        <a:ext cx="973" cy="41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CC00"/>
                          </a:gs>
                          <a:gs pos="100000">
                            <a:srgbClr val="FF993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rgbClr val="FFCC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</p:grpSp>
                <p:grpSp>
                  <p:nvGrpSpPr>
                    <p:cNvPr id="46102" name="Group 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27" y="2330"/>
                      <a:ext cx="1496" cy="1279"/>
                      <a:chOff x="2127" y="2330"/>
                      <a:chExt cx="1496" cy="1279"/>
                    </a:xfrm>
                  </p:grpSpPr>
                  <p:sp>
                    <p:nvSpPr>
                      <p:cNvPr id="46103" name="Oval 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35" y="2967"/>
                        <a:ext cx="1474" cy="64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B2B2B2">
                              <a:gamma/>
                              <a:shade val="80000"/>
                              <a:invGamma/>
                            </a:srgbClr>
                          </a:gs>
                          <a:gs pos="50000">
                            <a:srgbClr val="B2B2B2"/>
                          </a:gs>
                          <a:gs pos="100000">
                            <a:srgbClr val="B2B2B2">
                              <a:gamma/>
                              <a:shade val="80000"/>
                              <a:invGamma/>
                            </a:srgbClr>
                          </a:gs>
                        </a:gsLst>
                        <a:lin ang="0" scaled="1"/>
                      </a:gradFill>
                      <a:ln w="12700">
                        <a:solidFill>
                          <a:srgbClr val="B2B2B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grpSp>
                    <p:nvGrpSpPr>
                      <p:cNvPr id="46104" name="Group 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127" y="2330"/>
                        <a:ext cx="1496" cy="1263"/>
                        <a:chOff x="2127" y="2330"/>
                        <a:chExt cx="1496" cy="1263"/>
                      </a:xfrm>
                    </p:grpSpPr>
                    <p:sp>
                      <p:nvSpPr>
                        <p:cNvPr id="46105" name="Freeform 25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884" y="2652"/>
                          <a:ext cx="739" cy="941"/>
                        </a:xfrm>
                        <a:custGeom>
                          <a:avLst/>
                          <a:gdLst>
                            <a:gd name="T0" fmla="*/ 0 w 739"/>
                            <a:gd name="T1" fmla="*/ 319 h 941"/>
                            <a:gd name="T2" fmla="*/ 78 w 739"/>
                            <a:gd name="T3" fmla="*/ 319 h 941"/>
                            <a:gd name="T4" fmla="*/ 169 w 739"/>
                            <a:gd name="T5" fmla="*/ 309 h 941"/>
                            <a:gd name="T6" fmla="*/ 306 w 739"/>
                            <a:gd name="T7" fmla="*/ 285 h 941"/>
                            <a:gd name="T8" fmla="*/ 408 w 739"/>
                            <a:gd name="T9" fmla="*/ 262 h 941"/>
                            <a:gd name="T10" fmla="*/ 519 w 739"/>
                            <a:gd name="T11" fmla="*/ 215 h 941"/>
                            <a:gd name="T12" fmla="*/ 606 w 739"/>
                            <a:gd name="T13" fmla="*/ 163 h 941"/>
                            <a:gd name="T14" fmla="*/ 694 w 739"/>
                            <a:gd name="T15" fmla="*/ 72 h 941"/>
                            <a:gd name="T16" fmla="*/ 717 w 739"/>
                            <a:gd name="T17" fmla="*/ 20 h 941"/>
                            <a:gd name="T18" fmla="*/ 738 w 739"/>
                            <a:gd name="T19" fmla="*/ 0 h 941"/>
                            <a:gd name="T20" fmla="*/ 738 w 739"/>
                            <a:gd name="T21" fmla="*/ 612 h 941"/>
                            <a:gd name="T22" fmla="*/ 732 w 739"/>
                            <a:gd name="T23" fmla="*/ 625 h 941"/>
                            <a:gd name="T24" fmla="*/ 730 w 739"/>
                            <a:gd name="T25" fmla="*/ 654 h 941"/>
                            <a:gd name="T26" fmla="*/ 722 w 739"/>
                            <a:gd name="T27" fmla="*/ 669 h 941"/>
                            <a:gd name="T28" fmla="*/ 720 w 739"/>
                            <a:gd name="T29" fmla="*/ 680 h 941"/>
                            <a:gd name="T30" fmla="*/ 710 w 739"/>
                            <a:gd name="T31" fmla="*/ 693 h 941"/>
                            <a:gd name="T32" fmla="*/ 699 w 739"/>
                            <a:gd name="T33" fmla="*/ 714 h 941"/>
                            <a:gd name="T34" fmla="*/ 692 w 739"/>
                            <a:gd name="T35" fmla="*/ 719 h 941"/>
                            <a:gd name="T36" fmla="*/ 679 w 739"/>
                            <a:gd name="T37" fmla="*/ 734 h 941"/>
                            <a:gd name="T38" fmla="*/ 672 w 739"/>
                            <a:gd name="T39" fmla="*/ 747 h 941"/>
                            <a:gd name="T40" fmla="*/ 654 w 739"/>
                            <a:gd name="T41" fmla="*/ 763 h 941"/>
                            <a:gd name="T42" fmla="*/ 641 w 739"/>
                            <a:gd name="T43" fmla="*/ 768 h 941"/>
                            <a:gd name="T44" fmla="*/ 631 w 739"/>
                            <a:gd name="T45" fmla="*/ 779 h 941"/>
                            <a:gd name="T46" fmla="*/ 603 w 739"/>
                            <a:gd name="T47" fmla="*/ 799 h 941"/>
                            <a:gd name="T48" fmla="*/ 585 w 739"/>
                            <a:gd name="T49" fmla="*/ 807 h 941"/>
                            <a:gd name="T50" fmla="*/ 568 w 739"/>
                            <a:gd name="T51" fmla="*/ 820 h 941"/>
                            <a:gd name="T52" fmla="*/ 540 w 739"/>
                            <a:gd name="T53" fmla="*/ 836 h 941"/>
                            <a:gd name="T54" fmla="*/ 522 w 739"/>
                            <a:gd name="T55" fmla="*/ 841 h 941"/>
                            <a:gd name="T56" fmla="*/ 497 w 739"/>
                            <a:gd name="T57" fmla="*/ 854 h 941"/>
                            <a:gd name="T58" fmla="*/ 469 w 739"/>
                            <a:gd name="T59" fmla="*/ 862 h 941"/>
                            <a:gd name="T60" fmla="*/ 441 w 739"/>
                            <a:gd name="T61" fmla="*/ 875 h 941"/>
                            <a:gd name="T62" fmla="*/ 418 w 739"/>
                            <a:gd name="T63" fmla="*/ 882 h 941"/>
                            <a:gd name="T64" fmla="*/ 365 w 739"/>
                            <a:gd name="T65" fmla="*/ 898 h 941"/>
                            <a:gd name="T66" fmla="*/ 314 w 739"/>
                            <a:gd name="T67" fmla="*/ 908 h 941"/>
                            <a:gd name="T68" fmla="*/ 240 w 739"/>
                            <a:gd name="T69" fmla="*/ 921 h 941"/>
                            <a:gd name="T70" fmla="*/ 177 w 739"/>
                            <a:gd name="T71" fmla="*/ 929 h 941"/>
                            <a:gd name="T72" fmla="*/ 139 w 739"/>
                            <a:gd name="T73" fmla="*/ 934 h 941"/>
                            <a:gd name="T74" fmla="*/ 86 w 739"/>
                            <a:gd name="T75" fmla="*/ 934 h 941"/>
                            <a:gd name="T76" fmla="*/ 0 w 739"/>
                            <a:gd name="T77" fmla="*/ 940 h 941"/>
                            <a:gd name="T78" fmla="*/ 0 w 739"/>
                            <a:gd name="T79" fmla="*/ 319 h 94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</a:cxnLst>
                          <a:rect l="0" t="0" r="r" b="b"/>
                          <a:pathLst>
                            <a:path w="739" h="941">
                              <a:moveTo>
                                <a:pt x="0" y="319"/>
                              </a:moveTo>
                              <a:lnTo>
                                <a:pt x="78" y="319"/>
                              </a:lnTo>
                              <a:lnTo>
                                <a:pt x="169" y="309"/>
                              </a:lnTo>
                              <a:lnTo>
                                <a:pt x="306" y="285"/>
                              </a:lnTo>
                              <a:lnTo>
                                <a:pt x="408" y="262"/>
                              </a:lnTo>
                              <a:lnTo>
                                <a:pt x="519" y="215"/>
                              </a:lnTo>
                              <a:lnTo>
                                <a:pt x="606" y="163"/>
                              </a:lnTo>
                              <a:lnTo>
                                <a:pt x="694" y="72"/>
                              </a:lnTo>
                              <a:lnTo>
                                <a:pt x="717" y="20"/>
                              </a:lnTo>
                              <a:lnTo>
                                <a:pt x="738" y="0"/>
                              </a:lnTo>
                              <a:lnTo>
                                <a:pt x="738" y="612"/>
                              </a:lnTo>
                              <a:lnTo>
                                <a:pt x="732" y="625"/>
                              </a:lnTo>
                              <a:lnTo>
                                <a:pt x="730" y="654"/>
                              </a:lnTo>
                              <a:lnTo>
                                <a:pt x="722" y="669"/>
                              </a:lnTo>
                              <a:lnTo>
                                <a:pt x="720" y="680"/>
                              </a:lnTo>
                              <a:lnTo>
                                <a:pt x="710" y="693"/>
                              </a:lnTo>
                              <a:lnTo>
                                <a:pt x="699" y="714"/>
                              </a:lnTo>
                              <a:lnTo>
                                <a:pt x="692" y="719"/>
                              </a:lnTo>
                              <a:lnTo>
                                <a:pt x="679" y="734"/>
                              </a:lnTo>
                              <a:lnTo>
                                <a:pt x="672" y="747"/>
                              </a:lnTo>
                              <a:lnTo>
                                <a:pt x="654" y="763"/>
                              </a:lnTo>
                              <a:lnTo>
                                <a:pt x="641" y="768"/>
                              </a:lnTo>
                              <a:lnTo>
                                <a:pt x="631" y="779"/>
                              </a:lnTo>
                              <a:lnTo>
                                <a:pt x="603" y="799"/>
                              </a:lnTo>
                              <a:lnTo>
                                <a:pt x="585" y="807"/>
                              </a:lnTo>
                              <a:lnTo>
                                <a:pt x="568" y="820"/>
                              </a:lnTo>
                              <a:lnTo>
                                <a:pt x="540" y="836"/>
                              </a:lnTo>
                              <a:lnTo>
                                <a:pt x="522" y="841"/>
                              </a:lnTo>
                              <a:lnTo>
                                <a:pt x="497" y="854"/>
                              </a:lnTo>
                              <a:lnTo>
                                <a:pt x="469" y="862"/>
                              </a:lnTo>
                              <a:lnTo>
                                <a:pt x="441" y="875"/>
                              </a:lnTo>
                              <a:lnTo>
                                <a:pt x="418" y="882"/>
                              </a:lnTo>
                              <a:lnTo>
                                <a:pt x="365" y="898"/>
                              </a:lnTo>
                              <a:lnTo>
                                <a:pt x="314" y="908"/>
                              </a:lnTo>
                              <a:lnTo>
                                <a:pt x="240" y="921"/>
                              </a:lnTo>
                              <a:lnTo>
                                <a:pt x="177" y="929"/>
                              </a:lnTo>
                              <a:lnTo>
                                <a:pt x="139" y="934"/>
                              </a:lnTo>
                              <a:lnTo>
                                <a:pt x="86" y="934"/>
                              </a:lnTo>
                              <a:lnTo>
                                <a:pt x="0" y="940"/>
                              </a:lnTo>
                              <a:lnTo>
                                <a:pt x="0" y="319"/>
                              </a:lnTo>
                            </a:path>
                          </a:pathLst>
                        </a:custGeom>
                        <a:gradFill rotWithShape="0">
                          <a:gsLst>
                            <a:gs pos="0">
                              <a:srgbClr val="B2B2B2"/>
                            </a:gs>
                            <a:gs pos="100000">
                              <a:srgbClr val="B2B2B2">
                                <a:gamma/>
                                <a:shade val="69804"/>
                                <a:invGamma/>
                              </a:srgbClr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106" name="Freeform 2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127" y="2652"/>
                          <a:ext cx="757" cy="941"/>
                        </a:xfrm>
                        <a:custGeom>
                          <a:avLst/>
                          <a:gdLst>
                            <a:gd name="T0" fmla="*/ 756 w 757"/>
                            <a:gd name="T1" fmla="*/ 319 h 941"/>
                            <a:gd name="T2" fmla="*/ 675 w 757"/>
                            <a:gd name="T3" fmla="*/ 319 h 941"/>
                            <a:gd name="T4" fmla="*/ 581 w 757"/>
                            <a:gd name="T5" fmla="*/ 309 h 941"/>
                            <a:gd name="T6" fmla="*/ 441 w 757"/>
                            <a:gd name="T7" fmla="*/ 285 h 941"/>
                            <a:gd name="T8" fmla="*/ 337 w 757"/>
                            <a:gd name="T9" fmla="*/ 262 h 941"/>
                            <a:gd name="T10" fmla="*/ 223 w 757"/>
                            <a:gd name="T11" fmla="*/ 215 h 941"/>
                            <a:gd name="T12" fmla="*/ 135 w 757"/>
                            <a:gd name="T13" fmla="*/ 163 h 941"/>
                            <a:gd name="T14" fmla="*/ 44 w 757"/>
                            <a:gd name="T15" fmla="*/ 72 h 941"/>
                            <a:gd name="T16" fmla="*/ 20 w 757"/>
                            <a:gd name="T17" fmla="*/ 20 h 941"/>
                            <a:gd name="T18" fmla="*/ 0 w 757"/>
                            <a:gd name="T19" fmla="*/ 0 h 941"/>
                            <a:gd name="T20" fmla="*/ 0 w 757"/>
                            <a:gd name="T21" fmla="*/ 612 h 941"/>
                            <a:gd name="T22" fmla="*/ 5 w 757"/>
                            <a:gd name="T23" fmla="*/ 625 h 941"/>
                            <a:gd name="T24" fmla="*/ 7 w 757"/>
                            <a:gd name="T25" fmla="*/ 654 h 941"/>
                            <a:gd name="T26" fmla="*/ 15 w 757"/>
                            <a:gd name="T27" fmla="*/ 669 h 941"/>
                            <a:gd name="T28" fmla="*/ 18 w 757"/>
                            <a:gd name="T29" fmla="*/ 680 h 941"/>
                            <a:gd name="T30" fmla="*/ 28 w 757"/>
                            <a:gd name="T31" fmla="*/ 693 h 941"/>
                            <a:gd name="T32" fmla="*/ 38 w 757"/>
                            <a:gd name="T33" fmla="*/ 714 h 941"/>
                            <a:gd name="T34" fmla="*/ 46 w 757"/>
                            <a:gd name="T35" fmla="*/ 719 h 941"/>
                            <a:gd name="T36" fmla="*/ 59 w 757"/>
                            <a:gd name="T37" fmla="*/ 734 h 941"/>
                            <a:gd name="T38" fmla="*/ 67 w 757"/>
                            <a:gd name="T39" fmla="*/ 747 h 941"/>
                            <a:gd name="T40" fmla="*/ 85 w 757"/>
                            <a:gd name="T41" fmla="*/ 763 h 941"/>
                            <a:gd name="T42" fmla="*/ 98 w 757"/>
                            <a:gd name="T43" fmla="*/ 768 h 941"/>
                            <a:gd name="T44" fmla="*/ 109 w 757"/>
                            <a:gd name="T45" fmla="*/ 779 h 941"/>
                            <a:gd name="T46" fmla="*/ 137 w 757"/>
                            <a:gd name="T47" fmla="*/ 799 h 941"/>
                            <a:gd name="T48" fmla="*/ 155 w 757"/>
                            <a:gd name="T49" fmla="*/ 807 h 941"/>
                            <a:gd name="T50" fmla="*/ 174 w 757"/>
                            <a:gd name="T51" fmla="*/ 820 h 941"/>
                            <a:gd name="T52" fmla="*/ 202 w 757"/>
                            <a:gd name="T53" fmla="*/ 836 h 941"/>
                            <a:gd name="T54" fmla="*/ 220 w 757"/>
                            <a:gd name="T55" fmla="*/ 841 h 941"/>
                            <a:gd name="T56" fmla="*/ 246 w 757"/>
                            <a:gd name="T57" fmla="*/ 854 h 941"/>
                            <a:gd name="T58" fmla="*/ 275 w 757"/>
                            <a:gd name="T59" fmla="*/ 862 h 941"/>
                            <a:gd name="T60" fmla="*/ 303 w 757"/>
                            <a:gd name="T61" fmla="*/ 875 h 941"/>
                            <a:gd name="T62" fmla="*/ 327 w 757"/>
                            <a:gd name="T63" fmla="*/ 882 h 941"/>
                            <a:gd name="T64" fmla="*/ 381 w 757"/>
                            <a:gd name="T65" fmla="*/ 898 h 941"/>
                            <a:gd name="T66" fmla="*/ 433 w 757"/>
                            <a:gd name="T67" fmla="*/ 908 h 941"/>
                            <a:gd name="T68" fmla="*/ 509 w 757"/>
                            <a:gd name="T69" fmla="*/ 921 h 941"/>
                            <a:gd name="T70" fmla="*/ 574 w 757"/>
                            <a:gd name="T71" fmla="*/ 929 h 941"/>
                            <a:gd name="T72" fmla="*/ 613 w 757"/>
                            <a:gd name="T73" fmla="*/ 934 h 941"/>
                            <a:gd name="T74" fmla="*/ 667 w 757"/>
                            <a:gd name="T75" fmla="*/ 934 h 941"/>
                            <a:gd name="T76" fmla="*/ 756 w 757"/>
                            <a:gd name="T77" fmla="*/ 940 h 941"/>
                            <a:gd name="T78" fmla="*/ 756 w 757"/>
                            <a:gd name="T79" fmla="*/ 319 h 94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  <a:cxn ang="0">
                              <a:pos x="T30" y="T31"/>
                            </a:cxn>
                            <a:cxn ang="0">
                              <a:pos x="T32" y="T33"/>
                            </a:cxn>
                            <a:cxn ang="0">
                              <a:pos x="T34" y="T35"/>
                            </a:cxn>
                            <a:cxn ang="0">
                              <a:pos x="T36" y="T37"/>
                            </a:cxn>
                            <a:cxn ang="0">
                              <a:pos x="T38" y="T39"/>
                            </a:cxn>
                            <a:cxn ang="0">
                              <a:pos x="T40" y="T41"/>
                            </a:cxn>
                            <a:cxn ang="0">
                              <a:pos x="T42" y="T43"/>
                            </a:cxn>
                            <a:cxn ang="0">
                              <a:pos x="T44" y="T45"/>
                            </a:cxn>
                            <a:cxn ang="0">
                              <a:pos x="T46" y="T47"/>
                            </a:cxn>
                            <a:cxn ang="0">
                              <a:pos x="T48" y="T49"/>
                            </a:cxn>
                            <a:cxn ang="0">
                              <a:pos x="T50" y="T51"/>
                            </a:cxn>
                            <a:cxn ang="0">
                              <a:pos x="T52" y="T53"/>
                            </a:cxn>
                            <a:cxn ang="0">
                              <a:pos x="T54" y="T55"/>
                            </a:cxn>
                            <a:cxn ang="0">
                              <a:pos x="T56" y="T57"/>
                            </a:cxn>
                            <a:cxn ang="0">
                              <a:pos x="T58" y="T59"/>
                            </a:cxn>
                            <a:cxn ang="0">
                              <a:pos x="T60" y="T61"/>
                            </a:cxn>
                            <a:cxn ang="0">
                              <a:pos x="T62" y="T63"/>
                            </a:cxn>
                            <a:cxn ang="0">
                              <a:pos x="T64" y="T65"/>
                            </a:cxn>
                            <a:cxn ang="0">
                              <a:pos x="T66" y="T67"/>
                            </a:cxn>
                            <a:cxn ang="0">
                              <a:pos x="T68" y="T69"/>
                            </a:cxn>
                            <a:cxn ang="0">
                              <a:pos x="T70" y="T71"/>
                            </a:cxn>
                            <a:cxn ang="0">
                              <a:pos x="T72" y="T73"/>
                            </a:cxn>
                            <a:cxn ang="0">
                              <a:pos x="T74" y="T75"/>
                            </a:cxn>
                            <a:cxn ang="0">
                              <a:pos x="T76" y="T77"/>
                            </a:cxn>
                            <a:cxn ang="0">
                              <a:pos x="T78" y="T79"/>
                            </a:cxn>
                          </a:cxnLst>
                          <a:rect l="0" t="0" r="r" b="b"/>
                          <a:pathLst>
                            <a:path w="757" h="941">
                              <a:moveTo>
                                <a:pt x="756" y="319"/>
                              </a:moveTo>
                              <a:lnTo>
                                <a:pt x="675" y="319"/>
                              </a:lnTo>
                              <a:lnTo>
                                <a:pt x="581" y="309"/>
                              </a:lnTo>
                              <a:lnTo>
                                <a:pt x="441" y="285"/>
                              </a:lnTo>
                              <a:lnTo>
                                <a:pt x="337" y="262"/>
                              </a:lnTo>
                              <a:lnTo>
                                <a:pt x="223" y="215"/>
                              </a:lnTo>
                              <a:lnTo>
                                <a:pt x="135" y="163"/>
                              </a:lnTo>
                              <a:lnTo>
                                <a:pt x="44" y="72"/>
                              </a:lnTo>
                              <a:lnTo>
                                <a:pt x="20" y="20"/>
                              </a:lnTo>
                              <a:lnTo>
                                <a:pt x="0" y="0"/>
                              </a:lnTo>
                              <a:lnTo>
                                <a:pt x="0" y="612"/>
                              </a:lnTo>
                              <a:lnTo>
                                <a:pt x="5" y="625"/>
                              </a:lnTo>
                              <a:lnTo>
                                <a:pt x="7" y="654"/>
                              </a:lnTo>
                              <a:lnTo>
                                <a:pt x="15" y="669"/>
                              </a:lnTo>
                              <a:lnTo>
                                <a:pt x="18" y="680"/>
                              </a:lnTo>
                              <a:lnTo>
                                <a:pt x="28" y="693"/>
                              </a:lnTo>
                              <a:lnTo>
                                <a:pt x="38" y="714"/>
                              </a:lnTo>
                              <a:lnTo>
                                <a:pt x="46" y="719"/>
                              </a:lnTo>
                              <a:lnTo>
                                <a:pt x="59" y="734"/>
                              </a:lnTo>
                              <a:lnTo>
                                <a:pt x="67" y="747"/>
                              </a:lnTo>
                              <a:lnTo>
                                <a:pt x="85" y="763"/>
                              </a:lnTo>
                              <a:lnTo>
                                <a:pt x="98" y="768"/>
                              </a:lnTo>
                              <a:lnTo>
                                <a:pt x="109" y="779"/>
                              </a:lnTo>
                              <a:lnTo>
                                <a:pt x="137" y="799"/>
                              </a:lnTo>
                              <a:lnTo>
                                <a:pt x="155" y="807"/>
                              </a:lnTo>
                              <a:lnTo>
                                <a:pt x="174" y="820"/>
                              </a:lnTo>
                              <a:lnTo>
                                <a:pt x="202" y="836"/>
                              </a:lnTo>
                              <a:lnTo>
                                <a:pt x="220" y="841"/>
                              </a:lnTo>
                              <a:lnTo>
                                <a:pt x="246" y="854"/>
                              </a:lnTo>
                              <a:lnTo>
                                <a:pt x="275" y="862"/>
                              </a:lnTo>
                              <a:lnTo>
                                <a:pt x="303" y="875"/>
                              </a:lnTo>
                              <a:lnTo>
                                <a:pt x="327" y="882"/>
                              </a:lnTo>
                              <a:lnTo>
                                <a:pt x="381" y="898"/>
                              </a:lnTo>
                              <a:lnTo>
                                <a:pt x="433" y="908"/>
                              </a:lnTo>
                              <a:lnTo>
                                <a:pt x="509" y="921"/>
                              </a:lnTo>
                              <a:lnTo>
                                <a:pt x="574" y="929"/>
                              </a:lnTo>
                              <a:lnTo>
                                <a:pt x="613" y="934"/>
                              </a:lnTo>
                              <a:lnTo>
                                <a:pt x="667" y="934"/>
                              </a:lnTo>
                              <a:lnTo>
                                <a:pt x="756" y="940"/>
                              </a:lnTo>
                              <a:lnTo>
                                <a:pt x="756" y="319"/>
                              </a:lnTo>
                            </a:path>
                          </a:pathLst>
                        </a:custGeom>
                        <a:gradFill rotWithShape="0">
                          <a:gsLst>
                            <a:gs pos="0">
                              <a:srgbClr val="B2B2B2">
                                <a:gamma/>
                                <a:shade val="69804"/>
                                <a:invGamma/>
                              </a:srgbClr>
                            </a:gs>
                            <a:gs pos="100000">
                              <a:srgbClr val="B2B2B2"/>
                            </a:gs>
                          </a:gsLst>
                          <a:lin ang="0" scaled="1"/>
                        </a:gra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cap="rnd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46107" name="Group 2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132" y="2330"/>
                          <a:ext cx="1490" cy="656"/>
                          <a:chOff x="2132" y="2330"/>
                          <a:chExt cx="1490" cy="656"/>
                        </a:xfrm>
                      </p:grpSpPr>
                      <p:sp>
                        <p:nvSpPr>
                          <p:cNvPr id="46108" name="Freeform 2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132" y="2330"/>
                            <a:ext cx="746" cy="656"/>
                          </a:xfrm>
                          <a:custGeom>
                            <a:avLst/>
                            <a:gdLst>
                              <a:gd name="T0" fmla="*/ 682 w 746"/>
                              <a:gd name="T1" fmla="*/ 0 h 656"/>
                              <a:gd name="T2" fmla="*/ 602 w 746"/>
                              <a:gd name="T3" fmla="*/ 5 h 656"/>
                              <a:gd name="T4" fmla="*/ 546 w 746"/>
                              <a:gd name="T5" fmla="*/ 11 h 656"/>
                              <a:gd name="T6" fmla="*/ 488 w 746"/>
                              <a:gd name="T7" fmla="*/ 19 h 656"/>
                              <a:gd name="T8" fmla="*/ 426 w 746"/>
                              <a:gd name="T9" fmla="*/ 31 h 656"/>
                              <a:gd name="T10" fmla="*/ 360 w 746"/>
                              <a:gd name="T11" fmla="*/ 46 h 656"/>
                              <a:gd name="T12" fmla="*/ 299 w 746"/>
                              <a:gd name="T13" fmla="*/ 64 h 656"/>
                              <a:gd name="T14" fmla="*/ 239 w 746"/>
                              <a:gd name="T15" fmla="*/ 88 h 656"/>
                              <a:gd name="T16" fmla="*/ 195 w 746"/>
                              <a:gd name="T17" fmla="*/ 106 h 656"/>
                              <a:gd name="T18" fmla="*/ 151 w 746"/>
                              <a:gd name="T19" fmla="*/ 129 h 656"/>
                              <a:gd name="T20" fmla="*/ 110 w 746"/>
                              <a:gd name="T21" fmla="*/ 153 h 656"/>
                              <a:gd name="T22" fmla="*/ 64 w 746"/>
                              <a:gd name="T23" fmla="*/ 189 h 656"/>
                              <a:gd name="T24" fmla="*/ 10 w 746"/>
                              <a:gd name="T25" fmla="*/ 267 h 656"/>
                              <a:gd name="T26" fmla="*/ 2 w 746"/>
                              <a:gd name="T27" fmla="*/ 352 h 656"/>
                              <a:gd name="T28" fmla="*/ 32 w 746"/>
                              <a:gd name="T29" fmla="*/ 423 h 656"/>
                              <a:gd name="T30" fmla="*/ 84 w 746"/>
                              <a:gd name="T31" fmla="*/ 483 h 656"/>
                              <a:gd name="T32" fmla="*/ 161 w 746"/>
                              <a:gd name="T33" fmla="*/ 538 h 656"/>
                              <a:gd name="T34" fmla="*/ 283 w 746"/>
                              <a:gd name="T35" fmla="*/ 587 h 656"/>
                              <a:gd name="T36" fmla="*/ 410 w 746"/>
                              <a:gd name="T37" fmla="*/ 621 h 656"/>
                              <a:gd name="T38" fmla="*/ 573 w 746"/>
                              <a:gd name="T39" fmla="*/ 647 h 656"/>
                              <a:gd name="T40" fmla="*/ 742 w 746"/>
                              <a:gd name="T41" fmla="*/ 655 h 656"/>
                              <a:gd name="T42" fmla="*/ 700 w 746"/>
                              <a:gd name="T43" fmla="*/ 618 h 656"/>
                              <a:gd name="T44" fmla="*/ 519 w 746"/>
                              <a:gd name="T45" fmla="*/ 600 h 656"/>
                              <a:gd name="T46" fmla="*/ 452 w 746"/>
                              <a:gd name="T47" fmla="*/ 587 h 656"/>
                              <a:gd name="T48" fmla="*/ 343 w 746"/>
                              <a:gd name="T49" fmla="*/ 556 h 656"/>
                              <a:gd name="T50" fmla="*/ 273 w 746"/>
                              <a:gd name="T51" fmla="*/ 530 h 656"/>
                              <a:gd name="T52" fmla="*/ 190 w 746"/>
                              <a:gd name="T53" fmla="*/ 486 h 656"/>
                              <a:gd name="T54" fmla="*/ 123 w 746"/>
                              <a:gd name="T55" fmla="*/ 421 h 656"/>
                              <a:gd name="T56" fmla="*/ 88 w 746"/>
                              <a:gd name="T57" fmla="*/ 333 h 656"/>
                              <a:gd name="T58" fmla="*/ 97 w 746"/>
                              <a:gd name="T59" fmla="*/ 270 h 656"/>
                              <a:gd name="T60" fmla="*/ 173 w 746"/>
                              <a:gd name="T61" fmla="*/ 183 h 656"/>
                              <a:gd name="T62" fmla="*/ 260 w 746"/>
                              <a:gd name="T63" fmla="*/ 132 h 656"/>
                              <a:gd name="T64" fmla="*/ 366 w 746"/>
                              <a:gd name="T65" fmla="*/ 90 h 656"/>
                              <a:gd name="T66" fmla="*/ 527 w 746"/>
                              <a:gd name="T67" fmla="*/ 51 h 656"/>
                              <a:gd name="T68" fmla="*/ 690 w 746"/>
                              <a:gd name="T69" fmla="*/ 35 h 656"/>
                              <a:gd name="T70" fmla="*/ 745 w 746"/>
                              <a:gd name="T71" fmla="*/ 0 h 65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</a:cxnLst>
                            <a:rect l="0" t="0" r="r" b="b"/>
                            <a:pathLst>
                              <a:path w="746" h="656">
                                <a:moveTo>
                                  <a:pt x="745" y="0"/>
                                </a:moveTo>
                                <a:lnTo>
                                  <a:pt x="682" y="0"/>
                                </a:lnTo>
                                <a:lnTo>
                                  <a:pt x="638" y="1"/>
                                </a:lnTo>
                                <a:lnTo>
                                  <a:pt x="602" y="5"/>
                                </a:lnTo>
                                <a:lnTo>
                                  <a:pt x="576" y="7"/>
                                </a:lnTo>
                                <a:lnTo>
                                  <a:pt x="546" y="11"/>
                                </a:lnTo>
                                <a:lnTo>
                                  <a:pt x="514" y="15"/>
                                </a:lnTo>
                                <a:lnTo>
                                  <a:pt x="488" y="19"/>
                                </a:lnTo>
                                <a:lnTo>
                                  <a:pt x="459" y="23"/>
                                </a:lnTo>
                                <a:lnTo>
                                  <a:pt x="426" y="31"/>
                                </a:lnTo>
                                <a:lnTo>
                                  <a:pt x="389" y="38"/>
                                </a:lnTo>
                                <a:lnTo>
                                  <a:pt x="360" y="46"/>
                                </a:lnTo>
                                <a:lnTo>
                                  <a:pt x="331" y="53"/>
                                </a:lnTo>
                                <a:lnTo>
                                  <a:pt x="299" y="64"/>
                                </a:lnTo>
                                <a:lnTo>
                                  <a:pt x="266" y="76"/>
                                </a:lnTo>
                                <a:lnTo>
                                  <a:pt x="239" y="88"/>
                                </a:lnTo>
                                <a:lnTo>
                                  <a:pt x="216" y="96"/>
                                </a:lnTo>
                                <a:lnTo>
                                  <a:pt x="195" y="106"/>
                                </a:lnTo>
                                <a:lnTo>
                                  <a:pt x="172" y="116"/>
                                </a:lnTo>
                                <a:lnTo>
                                  <a:pt x="151" y="129"/>
                                </a:lnTo>
                                <a:lnTo>
                                  <a:pt x="136" y="137"/>
                                </a:lnTo>
                                <a:lnTo>
                                  <a:pt x="110" y="153"/>
                                </a:lnTo>
                                <a:lnTo>
                                  <a:pt x="93" y="166"/>
                                </a:lnTo>
                                <a:lnTo>
                                  <a:pt x="64" y="189"/>
                                </a:lnTo>
                                <a:lnTo>
                                  <a:pt x="38" y="219"/>
                                </a:lnTo>
                                <a:lnTo>
                                  <a:pt x="10" y="267"/>
                                </a:lnTo>
                                <a:lnTo>
                                  <a:pt x="0" y="311"/>
                                </a:lnTo>
                                <a:lnTo>
                                  <a:pt x="2" y="352"/>
                                </a:lnTo>
                                <a:lnTo>
                                  <a:pt x="14" y="387"/>
                                </a:lnTo>
                                <a:lnTo>
                                  <a:pt x="32" y="423"/>
                                </a:lnTo>
                                <a:lnTo>
                                  <a:pt x="63" y="462"/>
                                </a:lnTo>
                                <a:lnTo>
                                  <a:pt x="84" y="483"/>
                                </a:lnTo>
                                <a:lnTo>
                                  <a:pt x="117" y="513"/>
                                </a:lnTo>
                                <a:lnTo>
                                  <a:pt x="161" y="538"/>
                                </a:lnTo>
                                <a:lnTo>
                                  <a:pt x="212" y="562"/>
                                </a:lnTo>
                                <a:lnTo>
                                  <a:pt x="283" y="587"/>
                                </a:lnTo>
                                <a:lnTo>
                                  <a:pt x="358" y="610"/>
                                </a:lnTo>
                                <a:lnTo>
                                  <a:pt x="410" y="621"/>
                                </a:lnTo>
                                <a:lnTo>
                                  <a:pt x="483" y="636"/>
                                </a:lnTo>
                                <a:lnTo>
                                  <a:pt x="573" y="647"/>
                                </a:lnTo>
                                <a:lnTo>
                                  <a:pt x="641" y="655"/>
                                </a:lnTo>
                                <a:lnTo>
                                  <a:pt x="742" y="655"/>
                                </a:lnTo>
                                <a:lnTo>
                                  <a:pt x="742" y="618"/>
                                </a:lnTo>
                                <a:lnTo>
                                  <a:pt x="700" y="618"/>
                                </a:lnTo>
                                <a:lnTo>
                                  <a:pt x="615" y="610"/>
                                </a:lnTo>
                                <a:lnTo>
                                  <a:pt x="519" y="600"/>
                                </a:lnTo>
                                <a:lnTo>
                                  <a:pt x="498" y="595"/>
                                </a:lnTo>
                                <a:lnTo>
                                  <a:pt x="452" y="587"/>
                                </a:lnTo>
                                <a:lnTo>
                                  <a:pt x="400" y="574"/>
                                </a:lnTo>
                                <a:lnTo>
                                  <a:pt x="343" y="556"/>
                                </a:lnTo>
                                <a:lnTo>
                                  <a:pt x="304" y="543"/>
                                </a:lnTo>
                                <a:lnTo>
                                  <a:pt x="273" y="530"/>
                                </a:lnTo>
                                <a:lnTo>
                                  <a:pt x="226" y="508"/>
                                </a:lnTo>
                                <a:lnTo>
                                  <a:pt x="190" y="486"/>
                                </a:lnTo>
                                <a:lnTo>
                                  <a:pt x="154" y="452"/>
                                </a:lnTo>
                                <a:lnTo>
                                  <a:pt x="123" y="421"/>
                                </a:lnTo>
                                <a:lnTo>
                                  <a:pt x="99" y="379"/>
                                </a:lnTo>
                                <a:lnTo>
                                  <a:pt x="88" y="333"/>
                                </a:lnTo>
                                <a:lnTo>
                                  <a:pt x="88" y="306"/>
                                </a:lnTo>
                                <a:lnTo>
                                  <a:pt x="97" y="270"/>
                                </a:lnTo>
                                <a:lnTo>
                                  <a:pt x="134" y="214"/>
                                </a:lnTo>
                                <a:lnTo>
                                  <a:pt x="173" y="183"/>
                                </a:lnTo>
                                <a:lnTo>
                                  <a:pt x="213" y="155"/>
                                </a:lnTo>
                                <a:lnTo>
                                  <a:pt x="260" y="132"/>
                                </a:lnTo>
                                <a:lnTo>
                                  <a:pt x="317" y="109"/>
                                </a:lnTo>
                                <a:lnTo>
                                  <a:pt x="366" y="90"/>
                                </a:lnTo>
                                <a:lnTo>
                                  <a:pt x="426" y="72"/>
                                </a:lnTo>
                                <a:lnTo>
                                  <a:pt x="527" y="51"/>
                                </a:lnTo>
                                <a:lnTo>
                                  <a:pt x="636" y="38"/>
                                </a:lnTo>
                                <a:lnTo>
                                  <a:pt x="690" y="35"/>
                                </a:lnTo>
                                <a:lnTo>
                                  <a:pt x="745" y="35"/>
                                </a:lnTo>
                                <a:lnTo>
                                  <a:pt x="745" y="0"/>
                                </a:lnTo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B2B2B2">
                                  <a:gamma/>
                                  <a:shade val="80000"/>
                                  <a:invGamma/>
                                </a:srgbClr>
                              </a:gs>
                              <a:gs pos="100000">
                                <a:srgbClr val="B2B2B2"/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ja-JP" altLang="en-US"/>
                          </a:p>
                        </p:txBody>
                      </p:sp>
                      <p:sp>
                        <p:nvSpPr>
                          <p:cNvPr id="46109" name="Freeform 2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876" y="2330"/>
                            <a:ext cx="746" cy="656"/>
                          </a:xfrm>
                          <a:custGeom>
                            <a:avLst/>
                            <a:gdLst>
                              <a:gd name="T0" fmla="*/ 62 w 746"/>
                              <a:gd name="T1" fmla="*/ 655 h 656"/>
                              <a:gd name="T2" fmla="*/ 142 w 746"/>
                              <a:gd name="T3" fmla="*/ 649 h 656"/>
                              <a:gd name="T4" fmla="*/ 198 w 746"/>
                              <a:gd name="T5" fmla="*/ 643 h 656"/>
                              <a:gd name="T6" fmla="*/ 256 w 746"/>
                              <a:gd name="T7" fmla="*/ 635 h 656"/>
                              <a:gd name="T8" fmla="*/ 318 w 746"/>
                              <a:gd name="T9" fmla="*/ 623 h 656"/>
                              <a:gd name="T10" fmla="*/ 384 w 746"/>
                              <a:gd name="T11" fmla="*/ 608 h 656"/>
                              <a:gd name="T12" fmla="*/ 445 w 746"/>
                              <a:gd name="T13" fmla="*/ 590 h 656"/>
                              <a:gd name="T14" fmla="*/ 505 w 746"/>
                              <a:gd name="T15" fmla="*/ 566 h 656"/>
                              <a:gd name="T16" fmla="*/ 549 w 746"/>
                              <a:gd name="T17" fmla="*/ 548 h 656"/>
                              <a:gd name="T18" fmla="*/ 593 w 746"/>
                              <a:gd name="T19" fmla="*/ 525 h 656"/>
                              <a:gd name="T20" fmla="*/ 634 w 746"/>
                              <a:gd name="T21" fmla="*/ 501 h 656"/>
                              <a:gd name="T22" fmla="*/ 680 w 746"/>
                              <a:gd name="T23" fmla="*/ 465 h 656"/>
                              <a:gd name="T24" fmla="*/ 734 w 746"/>
                              <a:gd name="T25" fmla="*/ 387 h 656"/>
                              <a:gd name="T26" fmla="*/ 742 w 746"/>
                              <a:gd name="T27" fmla="*/ 302 h 656"/>
                              <a:gd name="T28" fmla="*/ 712 w 746"/>
                              <a:gd name="T29" fmla="*/ 231 h 656"/>
                              <a:gd name="T30" fmla="*/ 660 w 746"/>
                              <a:gd name="T31" fmla="*/ 171 h 656"/>
                              <a:gd name="T32" fmla="*/ 583 w 746"/>
                              <a:gd name="T33" fmla="*/ 116 h 656"/>
                              <a:gd name="T34" fmla="*/ 461 w 746"/>
                              <a:gd name="T35" fmla="*/ 67 h 656"/>
                              <a:gd name="T36" fmla="*/ 334 w 746"/>
                              <a:gd name="T37" fmla="*/ 33 h 656"/>
                              <a:gd name="T38" fmla="*/ 171 w 746"/>
                              <a:gd name="T39" fmla="*/ 7 h 656"/>
                              <a:gd name="T40" fmla="*/ 2 w 746"/>
                              <a:gd name="T41" fmla="*/ 0 h 656"/>
                              <a:gd name="T42" fmla="*/ 44 w 746"/>
                              <a:gd name="T43" fmla="*/ 36 h 656"/>
                              <a:gd name="T44" fmla="*/ 225 w 746"/>
                              <a:gd name="T45" fmla="*/ 54 h 656"/>
                              <a:gd name="T46" fmla="*/ 292 w 746"/>
                              <a:gd name="T47" fmla="*/ 67 h 656"/>
                              <a:gd name="T48" fmla="*/ 401 w 746"/>
                              <a:gd name="T49" fmla="*/ 98 h 656"/>
                              <a:gd name="T50" fmla="*/ 471 w 746"/>
                              <a:gd name="T51" fmla="*/ 124 h 656"/>
                              <a:gd name="T52" fmla="*/ 548 w 746"/>
                              <a:gd name="T53" fmla="*/ 168 h 656"/>
                              <a:gd name="T54" fmla="*/ 621 w 746"/>
                              <a:gd name="T55" fmla="*/ 233 h 656"/>
                              <a:gd name="T56" fmla="*/ 656 w 746"/>
                              <a:gd name="T57" fmla="*/ 321 h 656"/>
                              <a:gd name="T58" fmla="*/ 647 w 746"/>
                              <a:gd name="T59" fmla="*/ 384 h 656"/>
                              <a:gd name="T60" fmla="*/ 571 w 746"/>
                              <a:gd name="T61" fmla="*/ 471 h 656"/>
                              <a:gd name="T62" fmla="*/ 484 w 746"/>
                              <a:gd name="T63" fmla="*/ 522 h 656"/>
                              <a:gd name="T64" fmla="*/ 378 w 746"/>
                              <a:gd name="T65" fmla="*/ 564 h 656"/>
                              <a:gd name="T66" fmla="*/ 217 w 746"/>
                              <a:gd name="T67" fmla="*/ 603 h 656"/>
                              <a:gd name="T68" fmla="*/ 54 w 746"/>
                              <a:gd name="T69" fmla="*/ 619 h 656"/>
                              <a:gd name="T70" fmla="*/ 0 w 746"/>
                              <a:gd name="T71" fmla="*/ 655 h 656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  <a:cxn ang="0">
                                <a:pos x="T24" y="T25"/>
                              </a:cxn>
                              <a:cxn ang="0">
                                <a:pos x="T26" y="T27"/>
                              </a:cxn>
                              <a:cxn ang="0">
                                <a:pos x="T28" y="T29"/>
                              </a:cxn>
                              <a:cxn ang="0">
                                <a:pos x="T30" y="T31"/>
                              </a:cxn>
                              <a:cxn ang="0">
                                <a:pos x="T32" y="T33"/>
                              </a:cxn>
                              <a:cxn ang="0">
                                <a:pos x="T34" y="T35"/>
                              </a:cxn>
                              <a:cxn ang="0">
                                <a:pos x="T36" y="T37"/>
                              </a:cxn>
                              <a:cxn ang="0">
                                <a:pos x="T38" y="T39"/>
                              </a:cxn>
                              <a:cxn ang="0">
                                <a:pos x="T40" y="T41"/>
                              </a:cxn>
                              <a:cxn ang="0">
                                <a:pos x="T42" y="T43"/>
                              </a:cxn>
                              <a:cxn ang="0">
                                <a:pos x="T44" y="T45"/>
                              </a:cxn>
                              <a:cxn ang="0">
                                <a:pos x="T46" y="T47"/>
                              </a:cxn>
                              <a:cxn ang="0">
                                <a:pos x="T48" y="T49"/>
                              </a:cxn>
                              <a:cxn ang="0">
                                <a:pos x="T50" y="T51"/>
                              </a:cxn>
                              <a:cxn ang="0">
                                <a:pos x="T52" y="T53"/>
                              </a:cxn>
                              <a:cxn ang="0">
                                <a:pos x="T54" y="T55"/>
                              </a:cxn>
                              <a:cxn ang="0">
                                <a:pos x="T56" y="T57"/>
                              </a:cxn>
                              <a:cxn ang="0">
                                <a:pos x="T58" y="T59"/>
                              </a:cxn>
                              <a:cxn ang="0">
                                <a:pos x="T60" y="T61"/>
                              </a:cxn>
                              <a:cxn ang="0">
                                <a:pos x="T62" y="T63"/>
                              </a:cxn>
                              <a:cxn ang="0">
                                <a:pos x="T64" y="T65"/>
                              </a:cxn>
                              <a:cxn ang="0">
                                <a:pos x="T66" y="T67"/>
                              </a:cxn>
                              <a:cxn ang="0">
                                <a:pos x="T68" y="T69"/>
                              </a:cxn>
                              <a:cxn ang="0">
                                <a:pos x="T70" y="T71"/>
                              </a:cxn>
                            </a:cxnLst>
                            <a:rect l="0" t="0" r="r" b="b"/>
                            <a:pathLst>
                              <a:path w="746" h="656">
                                <a:moveTo>
                                  <a:pt x="0" y="655"/>
                                </a:moveTo>
                                <a:lnTo>
                                  <a:pt x="62" y="655"/>
                                </a:lnTo>
                                <a:lnTo>
                                  <a:pt x="106" y="653"/>
                                </a:lnTo>
                                <a:lnTo>
                                  <a:pt x="142" y="649"/>
                                </a:lnTo>
                                <a:lnTo>
                                  <a:pt x="168" y="647"/>
                                </a:lnTo>
                                <a:lnTo>
                                  <a:pt x="198" y="643"/>
                                </a:lnTo>
                                <a:lnTo>
                                  <a:pt x="230" y="639"/>
                                </a:lnTo>
                                <a:lnTo>
                                  <a:pt x="256" y="635"/>
                                </a:lnTo>
                                <a:lnTo>
                                  <a:pt x="285" y="631"/>
                                </a:lnTo>
                                <a:lnTo>
                                  <a:pt x="318" y="623"/>
                                </a:lnTo>
                                <a:lnTo>
                                  <a:pt x="355" y="616"/>
                                </a:lnTo>
                                <a:lnTo>
                                  <a:pt x="384" y="608"/>
                                </a:lnTo>
                                <a:lnTo>
                                  <a:pt x="413" y="601"/>
                                </a:lnTo>
                                <a:lnTo>
                                  <a:pt x="445" y="590"/>
                                </a:lnTo>
                                <a:lnTo>
                                  <a:pt x="478" y="578"/>
                                </a:lnTo>
                                <a:lnTo>
                                  <a:pt x="505" y="566"/>
                                </a:lnTo>
                                <a:lnTo>
                                  <a:pt x="528" y="558"/>
                                </a:lnTo>
                                <a:lnTo>
                                  <a:pt x="549" y="548"/>
                                </a:lnTo>
                                <a:lnTo>
                                  <a:pt x="572" y="538"/>
                                </a:lnTo>
                                <a:lnTo>
                                  <a:pt x="593" y="525"/>
                                </a:lnTo>
                                <a:lnTo>
                                  <a:pt x="608" y="517"/>
                                </a:lnTo>
                                <a:lnTo>
                                  <a:pt x="634" y="501"/>
                                </a:lnTo>
                                <a:lnTo>
                                  <a:pt x="651" y="488"/>
                                </a:lnTo>
                                <a:lnTo>
                                  <a:pt x="680" y="465"/>
                                </a:lnTo>
                                <a:lnTo>
                                  <a:pt x="706" y="435"/>
                                </a:lnTo>
                                <a:lnTo>
                                  <a:pt x="734" y="387"/>
                                </a:lnTo>
                                <a:lnTo>
                                  <a:pt x="745" y="343"/>
                                </a:lnTo>
                                <a:lnTo>
                                  <a:pt x="742" y="302"/>
                                </a:lnTo>
                                <a:lnTo>
                                  <a:pt x="730" y="267"/>
                                </a:lnTo>
                                <a:lnTo>
                                  <a:pt x="712" y="231"/>
                                </a:lnTo>
                                <a:lnTo>
                                  <a:pt x="681" y="192"/>
                                </a:lnTo>
                                <a:lnTo>
                                  <a:pt x="660" y="171"/>
                                </a:lnTo>
                                <a:lnTo>
                                  <a:pt x="627" y="141"/>
                                </a:lnTo>
                                <a:lnTo>
                                  <a:pt x="583" y="116"/>
                                </a:lnTo>
                                <a:lnTo>
                                  <a:pt x="532" y="92"/>
                                </a:lnTo>
                                <a:lnTo>
                                  <a:pt x="461" y="67"/>
                                </a:lnTo>
                                <a:lnTo>
                                  <a:pt x="386" y="44"/>
                                </a:lnTo>
                                <a:lnTo>
                                  <a:pt x="334" y="33"/>
                                </a:lnTo>
                                <a:lnTo>
                                  <a:pt x="261" y="18"/>
                                </a:lnTo>
                                <a:lnTo>
                                  <a:pt x="171" y="7"/>
                                </a:lnTo>
                                <a:lnTo>
                                  <a:pt x="103" y="0"/>
                                </a:lnTo>
                                <a:lnTo>
                                  <a:pt x="2" y="0"/>
                                </a:lnTo>
                                <a:lnTo>
                                  <a:pt x="2" y="36"/>
                                </a:lnTo>
                                <a:lnTo>
                                  <a:pt x="44" y="36"/>
                                </a:lnTo>
                                <a:lnTo>
                                  <a:pt x="129" y="44"/>
                                </a:lnTo>
                                <a:lnTo>
                                  <a:pt x="225" y="54"/>
                                </a:lnTo>
                                <a:lnTo>
                                  <a:pt x="246" y="59"/>
                                </a:lnTo>
                                <a:lnTo>
                                  <a:pt x="292" y="67"/>
                                </a:lnTo>
                                <a:lnTo>
                                  <a:pt x="344" y="80"/>
                                </a:lnTo>
                                <a:lnTo>
                                  <a:pt x="401" y="98"/>
                                </a:lnTo>
                                <a:lnTo>
                                  <a:pt x="440" y="111"/>
                                </a:lnTo>
                                <a:lnTo>
                                  <a:pt x="471" y="124"/>
                                </a:lnTo>
                                <a:lnTo>
                                  <a:pt x="518" y="146"/>
                                </a:lnTo>
                                <a:lnTo>
                                  <a:pt x="548" y="168"/>
                                </a:lnTo>
                                <a:lnTo>
                                  <a:pt x="590" y="202"/>
                                </a:lnTo>
                                <a:lnTo>
                                  <a:pt x="621" y="233"/>
                                </a:lnTo>
                                <a:lnTo>
                                  <a:pt x="645" y="275"/>
                                </a:lnTo>
                                <a:lnTo>
                                  <a:pt x="656" y="321"/>
                                </a:lnTo>
                                <a:lnTo>
                                  <a:pt x="656" y="348"/>
                                </a:lnTo>
                                <a:lnTo>
                                  <a:pt x="647" y="384"/>
                                </a:lnTo>
                                <a:lnTo>
                                  <a:pt x="610" y="440"/>
                                </a:lnTo>
                                <a:lnTo>
                                  <a:pt x="571" y="471"/>
                                </a:lnTo>
                                <a:lnTo>
                                  <a:pt x="531" y="499"/>
                                </a:lnTo>
                                <a:lnTo>
                                  <a:pt x="484" y="522"/>
                                </a:lnTo>
                                <a:lnTo>
                                  <a:pt x="427" y="545"/>
                                </a:lnTo>
                                <a:lnTo>
                                  <a:pt x="378" y="564"/>
                                </a:lnTo>
                                <a:lnTo>
                                  <a:pt x="318" y="582"/>
                                </a:lnTo>
                                <a:lnTo>
                                  <a:pt x="217" y="603"/>
                                </a:lnTo>
                                <a:lnTo>
                                  <a:pt x="108" y="616"/>
                                </a:lnTo>
                                <a:lnTo>
                                  <a:pt x="54" y="619"/>
                                </a:lnTo>
                                <a:lnTo>
                                  <a:pt x="0" y="619"/>
                                </a:lnTo>
                                <a:lnTo>
                                  <a:pt x="0" y="655"/>
                                </a:lnTo>
                              </a:path>
                            </a:pathLst>
                          </a:custGeom>
                          <a:gradFill rotWithShape="0">
                            <a:gsLst>
                              <a:gs pos="0">
                                <a:srgbClr val="B2B2B2"/>
                              </a:gs>
                              <a:gs pos="100000">
                                <a:srgbClr val="B2B2B2">
                                  <a:gamma/>
                                  <a:shade val="80000"/>
                                  <a:invGamma/>
                                </a:srgbClr>
                              </a:gs>
                            </a:gsLst>
                            <a:lin ang="0" scaled="1"/>
                          </a:gra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cap="rnd">
                                <a:solidFill>
                                  <a:schemeClr val="tx1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ja-JP" alt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46110" name="Freeform 3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17" y="2892"/>
                      <a:ext cx="1091" cy="767"/>
                    </a:xfrm>
                    <a:custGeom>
                      <a:avLst/>
                      <a:gdLst>
                        <a:gd name="T0" fmla="*/ 65 w 1091"/>
                        <a:gd name="T1" fmla="*/ 6 h 767"/>
                        <a:gd name="T2" fmla="*/ 71 w 1091"/>
                        <a:gd name="T3" fmla="*/ 102 h 767"/>
                        <a:gd name="T4" fmla="*/ 84 w 1091"/>
                        <a:gd name="T5" fmla="*/ 131 h 767"/>
                        <a:gd name="T6" fmla="*/ 102 w 1091"/>
                        <a:gd name="T7" fmla="*/ 156 h 767"/>
                        <a:gd name="T8" fmla="*/ 121 w 1091"/>
                        <a:gd name="T9" fmla="*/ 188 h 767"/>
                        <a:gd name="T10" fmla="*/ 149 w 1091"/>
                        <a:gd name="T11" fmla="*/ 221 h 767"/>
                        <a:gd name="T12" fmla="*/ 177 w 1091"/>
                        <a:gd name="T13" fmla="*/ 243 h 767"/>
                        <a:gd name="T14" fmla="*/ 202 w 1091"/>
                        <a:gd name="T15" fmla="*/ 281 h 767"/>
                        <a:gd name="T16" fmla="*/ 224 w 1091"/>
                        <a:gd name="T17" fmla="*/ 339 h 767"/>
                        <a:gd name="T18" fmla="*/ 236 w 1091"/>
                        <a:gd name="T19" fmla="*/ 391 h 767"/>
                        <a:gd name="T20" fmla="*/ 267 w 1091"/>
                        <a:gd name="T21" fmla="*/ 445 h 767"/>
                        <a:gd name="T22" fmla="*/ 320 w 1091"/>
                        <a:gd name="T23" fmla="*/ 490 h 767"/>
                        <a:gd name="T24" fmla="*/ 386 w 1091"/>
                        <a:gd name="T25" fmla="*/ 519 h 767"/>
                        <a:gd name="T26" fmla="*/ 458 w 1091"/>
                        <a:gd name="T27" fmla="*/ 563 h 767"/>
                        <a:gd name="T28" fmla="*/ 510 w 1091"/>
                        <a:gd name="T29" fmla="*/ 588 h 767"/>
                        <a:gd name="T30" fmla="*/ 545 w 1091"/>
                        <a:gd name="T31" fmla="*/ 607 h 767"/>
                        <a:gd name="T32" fmla="*/ 607 w 1091"/>
                        <a:gd name="T33" fmla="*/ 575 h 767"/>
                        <a:gd name="T34" fmla="*/ 663 w 1091"/>
                        <a:gd name="T35" fmla="*/ 544 h 767"/>
                        <a:gd name="T36" fmla="*/ 728 w 1091"/>
                        <a:gd name="T37" fmla="*/ 519 h 767"/>
                        <a:gd name="T38" fmla="*/ 778 w 1091"/>
                        <a:gd name="T39" fmla="*/ 487 h 767"/>
                        <a:gd name="T40" fmla="*/ 822 w 1091"/>
                        <a:gd name="T41" fmla="*/ 448 h 767"/>
                        <a:gd name="T42" fmla="*/ 844 w 1091"/>
                        <a:gd name="T43" fmla="*/ 397 h 767"/>
                        <a:gd name="T44" fmla="*/ 872 w 1091"/>
                        <a:gd name="T45" fmla="*/ 329 h 767"/>
                        <a:gd name="T46" fmla="*/ 903 w 1091"/>
                        <a:gd name="T47" fmla="*/ 275 h 767"/>
                        <a:gd name="T48" fmla="*/ 962 w 1091"/>
                        <a:gd name="T49" fmla="*/ 211 h 767"/>
                        <a:gd name="T50" fmla="*/ 981 w 1091"/>
                        <a:gd name="T51" fmla="*/ 179 h 767"/>
                        <a:gd name="T52" fmla="*/ 990 w 1091"/>
                        <a:gd name="T53" fmla="*/ 137 h 767"/>
                        <a:gd name="T54" fmla="*/ 1018 w 1091"/>
                        <a:gd name="T55" fmla="*/ 83 h 767"/>
                        <a:gd name="T56" fmla="*/ 1024 w 1091"/>
                        <a:gd name="T57" fmla="*/ 41 h 767"/>
                        <a:gd name="T58" fmla="*/ 1034 w 1091"/>
                        <a:gd name="T59" fmla="*/ 0 h 767"/>
                        <a:gd name="T60" fmla="*/ 1086 w 1091"/>
                        <a:gd name="T61" fmla="*/ 118 h 767"/>
                        <a:gd name="T62" fmla="*/ 1090 w 1091"/>
                        <a:gd name="T63" fmla="*/ 313 h 767"/>
                        <a:gd name="T64" fmla="*/ 1021 w 1091"/>
                        <a:gd name="T65" fmla="*/ 560 h 767"/>
                        <a:gd name="T66" fmla="*/ 890 w 1091"/>
                        <a:gd name="T67" fmla="*/ 666 h 767"/>
                        <a:gd name="T68" fmla="*/ 719 w 1091"/>
                        <a:gd name="T69" fmla="*/ 733 h 767"/>
                        <a:gd name="T70" fmla="*/ 600 w 1091"/>
                        <a:gd name="T71" fmla="*/ 766 h 767"/>
                        <a:gd name="T72" fmla="*/ 491 w 1091"/>
                        <a:gd name="T73" fmla="*/ 766 h 767"/>
                        <a:gd name="T74" fmla="*/ 354 w 1091"/>
                        <a:gd name="T75" fmla="*/ 743 h 767"/>
                        <a:gd name="T76" fmla="*/ 205 w 1091"/>
                        <a:gd name="T77" fmla="*/ 634 h 767"/>
                        <a:gd name="T78" fmla="*/ 195 w 1091"/>
                        <a:gd name="T79" fmla="*/ 628 h 767"/>
                        <a:gd name="T80" fmla="*/ 53 w 1091"/>
                        <a:gd name="T81" fmla="*/ 442 h 767"/>
                        <a:gd name="T82" fmla="*/ 12 w 1091"/>
                        <a:gd name="T83" fmla="*/ 275 h 767"/>
                        <a:gd name="T84" fmla="*/ 0 w 1091"/>
                        <a:gd name="T85" fmla="*/ 147 h 767"/>
                        <a:gd name="T86" fmla="*/ 34 w 1091"/>
                        <a:gd name="T87" fmla="*/ 73 h 767"/>
                        <a:gd name="T88" fmla="*/ 65 w 1091"/>
                        <a:gd name="T89" fmla="*/ 6 h 7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091" h="767">
                          <a:moveTo>
                            <a:pt x="65" y="6"/>
                          </a:moveTo>
                          <a:lnTo>
                            <a:pt x="71" y="102"/>
                          </a:lnTo>
                          <a:lnTo>
                            <a:pt x="84" y="131"/>
                          </a:lnTo>
                          <a:lnTo>
                            <a:pt x="102" y="156"/>
                          </a:lnTo>
                          <a:lnTo>
                            <a:pt x="121" y="188"/>
                          </a:lnTo>
                          <a:lnTo>
                            <a:pt x="149" y="221"/>
                          </a:lnTo>
                          <a:lnTo>
                            <a:pt x="177" y="243"/>
                          </a:lnTo>
                          <a:lnTo>
                            <a:pt x="202" y="281"/>
                          </a:lnTo>
                          <a:lnTo>
                            <a:pt x="224" y="339"/>
                          </a:lnTo>
                          <a:lnTo>
                            <a:pt x="236" y="391"/>
                          </a:lnTo>
                          <a:lnTo>
                            <a:pt x="267" y="445"/>
                          </a:lnTo>
                          <a:lnTo>
                            <a:pt x="320" y="490"/>
                          </a:lnTo>
                          <a:lnTo>
                            <a:pt x="386" y="519"/>
                          </a:lnTo>
                          <a:lnTo>
                            <a:pt x="458" y="563"/>
                          </a:lnTo>
                          <a:lnTo>
                            <a:pt x="510" y="588"/>
                          </a:lnTo>
                          <a:lnTo>
                            <a:pt x="545" y="607"/>
                          </a:lnTo>
                          <a:lnTo>
                            <a:pt x="607" y="575"/>
                          </a:lnTo>
                          <a:lnTo>
                            <a:pt x="663" y="544"/>
                          </a:lnTo>
                          <a:lnTo>
                            <a:pt x="728" y="519"/>
                          </a:lnTo>
                          <a:lnTo>
                            <a:pt x="778" y="487"/>
                          </a:lnTo>
                          <a:lnTo>
                            <a:pt x="822" y="448"/>
                          </a:lnTo>
                          <a:lnTo>
                            <a:pt x="844" y="397"/>
                          </a:lnTo>
                          <a:lnTo>
                            <a:pt x="872" y="329"/>
                          </a:lnTo>
                          <a:lnTo>
                            <a:pt x="903" y="275"/>
                          </a:lnTo>
                          <a:lnTo>
                            <a:pt x="962" y="211"/>
                          </a:lnTo>
                          <a:lnTo>
                            <a:pt x="981" y="179"/>
                          </a:lnTo>
                          <a:lnTo>
                            <a:pt x="990" y="137"/>
                          </a:lnTo>
                          <a:lnTo>
                            <a:pt x="1018" y="83"/>
                          </a:lnTo>
                          <a:lnTo>
                            <a:pt x="1024" y="41"/>
                          </a:lnTo>
                          <a:lnTo>
                            <a:pt x="1034" y="0"/>
                          </a:lnTo>
                          <a:lnTo>
                            <a:pt x="1086" y="118"/>
                          </a:lnTo>
                          <a:lnTo>
                            <a:pt x="1090" y="313"/>
                          </a:lnTo>
                          <a:lnTo>
                            <a:pt x="1021" y="560"/>
                          </a:lnTo>
                          <a:lnTo>
                            <a:pt x="890" y="666"/>
                          </a:lnTo>
                          <a:lnTo>
                            <a:pt x="719" y="733"/>
                          </a:lnTo>
                          <a:lnTo>
                            <a:pt x="600" y="766"/>
                          </a:lnTo>
                          <a:lnTo>
                            <a:pt x="491" y="766"/>
                          </a:lnTo>
                          <a:lnTo>
                            <a:pt x="354" y="743"/>
                          </a:lnTo>
                          <a:lnTo>
                            <a:pt x="205" y="634"/>
                          </a:lnTo>
                          <a:lnTo>
                            <a:pt x="195" y="628"/>
                          </a:lnTo>
                          <a:lnTo>
                            <a:pt x="53" y="442"/>
                          </a:lnTo>
                          <a:lnTo>
                            <a:pt x="12" y="275"/>
                          </a:lnTo>
                          <a:lnTo>
                            <a:pt x="0" y="147"/>
                          </a:lnTo>
                          <a:lnTo>
                            <a:pt x="34" y="73"/>
                          </a:lnTo>
                          <a:lnTo>
                            <a:pt x="65" y="6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FFCC00"/>
                        </a:gs>
                        <a:gs pos="50000">
                          <a:srgbClr val="FF4E14"/>
                        </a:gs>
                        <a:gs pos="100000">
                          <a:srgbClr val="FFCC00"/>
                        </a:gs>
                      </a:gsLst>
                      <a:lin ang="0" scaled="1"/>
                    </a:gradFill>
                    <a:ln w="12700" cap="rnd" cmpd="sng">
                      <a:solidFill>
                        <a:srgbClr val="FF4E14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11" name="Freeform 3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901" y="2602"/>
                      <a:ext cx="963" cy="1175"/>
                    </a:xfrm>
                    <a:custGeom>
                      <a:avLst/>
                      <a:gdLst>
                        <a:gd name="T0" fmla="*/ 0 w 963"/>
                        <a:gd name="T1" fmla="*/ 0 h 1175"/>
                        <a:gd name="T2" fmla="*/ 0 w 963"/>
                        <a:gd name="T3" fmla="*/ 763 h 1175"/>
                        <a:gd name="T4" fmla="*/ 0 w 963"/>
                        <a:gd name="T5" fmla="*/ 782 h 1175"/>
                        <a:gd name="T6" fmla="*/ 3 w 963"/>
                        <a:gd name="T7" fmla="*/ 810 h 1175"/>
                        <a:gd name="T8" fmla="*/ 15 w 963"/>
                        <a:gd name="T9" fmla="*/ 842 h 1175"/>
                        <a:gd name="T10" fmla="*/ 31 w 963"/>
                        <a:gd name="T11" fmla="*/ 870 h 1175"/>
                        <a:gd name="T12" fmla="*/ 49 w 963"/>
                        <a:gd name="T13" fmla="*/ 899 h 1175"/>
                        <a:gd name="T14" fmla="*/ 77 w 963"/>
                        <a:gd name="T15" fmla="*/ 928 h 1175"/>
                        <a:gd name="T16" fmla="*/ 96 w 963"/>
                        <a:gd name="T17" fmla="*/ 943 h 1175"/>
                        <a:gd name="T18" fmla="*/ 114 w 963"/>
                        <a:gd name="T19" fmla="*/ 959 h 1175"/>
                        <a:gd name="T20" fmla="*/ 136 w 963"/>
                        <a:gd name="T21" fmla="*/ 978 h 1175"/>
                        <a:gd name="T22" fmla="*/ 180 w 963"/>
                        <a:gd name="T23" fmla="*/ 1003 h 1175"/>
                        <a:gd name="T24" fmla="*/ 214 w 963"/>
                        <a:gd name="T25" fmla="*/ 1019 h 1175"/>
                        <a:gd name="T26" fmla="*/ 258 w 963"/>
                        <a:gd name="T27" fmla="*/ 1044 h 1175"/>
                        <a:gd name="T28" fmla="*/ 308 w 963"/>
                        <a:gd name="T29" fmla="*/ 1060 h 1175"/>
                        <a:gd name="T30" fmla="*/ 342 w 963"/>
                        <a:gd name="T31" fmla="*/ 1076 h 1175"/>
                        <a:gd name="T32" fmla="*/ 367 w 963"/>
                        <a:gd name="T33" fmla="*/ 1085 h 1175"/>
                        <a:gd name="T34" fmla="*/ 408 w 963"/>
                        <a:gd name="T35" fmla="*/ 1095 h 1175"/>
                        <a:gd name="T36" fmla="*/ 491 w 963"/>
                        <a:gd name="T37" fmla="*/ 1123 h 1175"/>
                        <a:gd name="T38" fmla="*/ 560 w 963"/>
                        <a:gd name="T39" fmla="*/ 1136 h 1175"/>
                        <a:gd name="T40" fmla="*/ 647 w 963"/>
                        <a:gd name="T41" fmla="*/ 1152 h 1175"/>
                        <a:gd name="T42" fmla="*/ 747 w 963"/>
                        <a:gd name="T43" fmla="*/ 1161 h 1175"/>
                        <a:gd name="T44" fmla="*/ 865 w 963"/>
                        <a:gd name="T45" fmla="*/ 1170 h 1175"/>
                        <a:gd name="T46" fmla="*/ 955 w 963"/>
                        <a:gd name="T47" fmla="*/ 1174 h 1175"/>
                        <a:gd name="T48" fmla="*/ 962 w 963"/>
                        <a:gd name="T49" fmla="*/ 1170 h 1175"/>
                        <a:gd name="T50" fmla="*/ 962 w 963"/>
                        <a:gd name="T51" fmla="*/ 933 h 1175"/>
                        <a:gd name="T52" fmla="*/ 943 w 963"/>
                        <a:gd name="T53" fmla="*/ 918 h 1175"/>
                        <a:gd name="T54" fmla="*/ 890 w 963"/>
                        <a:gd name="T55" fmla="*/ 886 h 1175"/>
                        <a:gd name="T56" fmla="*/ 828 w 963"/>
                        <a:gd name="T57" fmla="*/ 870 h 1175"/>
                        <a:gd name="T58" fmla="*/ 731 w 963"/>
                        <a:gd name="T59" fmla="*/ 836 h 1175"/>
                        <a:gd name="T60" fmla="*/ 666 w 963"/>
                        <a:gd name="T61" fmla="*/ 791 h 1175"/>
                        <a:gd name="T62" fmla="*/ 610 w 963"/>
                        <a:gd name="T63" fmla="*/ 726 h 1175"/>
                        <a:gd name="T64" fmla="*/ 585 w 963"/>
                        <a:gd name="T65" fmla="*/ 647 h 1175"/>
                        <a:gd name="T66" fmla="*/ 566 w 963"/>
                        <a:gd name="T67" fmla="*/ 609 h 1175"/>
                        <a:gd name="T68" fmla="*/ 504 w 963"/>
                        <a:gd name="T69" fmla="*/ 545 h 1175"/>
                        <a:gd name="T70" fmla="*/ 470 w 963"/>
                        <a:gd name="T71" fmla="*/ 501 h 1175"/>
                        <a:gd name="T72" fmla="*/ 457 w 963"/>
                        <a:gd name="T73" fmla="*/ 473 h 1175"/>
                        <a:gd name="T74" fmla="*/ 451 w 963"/>
                        <a:gd name="T75" fmla="*/ 428 h 1175"/>
                        <a:gd name="T76" fmla="*/ 448 w 963"/>
                        <a:gd name="T77" fmla="*/ 356 h 1175"/>
                        <a:gd name="T78" fmla="*/ 398 w 963"/>
                        <a:gd name="T79" fmla="*/ 343 h 1175"/>
                        <a:gd name="T80" fmla="*/ 370 w 963"/>
                        <a:gd name="T81" fmla="*/ 331 h 1175"/>
                        <a:gd name="T82" fmla="*/ 326 w 963"/>
                        <a:gd name="T83" fmla="*/ 318 h 1175"/>
                        <a:gd name="T84" fmla="*/ 289 w 963"/>
                        <a:gd name="T85" fmla="*/ 305 h 1175"/>
                        <a:gd name="T86" fmla="*/ 264 w 963"/>
                        <a:gd name="T87" fmla="*/ 296 h 1175"/>
                        <a:gd name="T88" fmla="*/ 239 w 963"/>
                        <a:gd name="T89" fmla="*/ 284 h 1175"/>
                        <a:gd name="T90" fmla="*/ 205 w 963"/>
                        <a:gd name="T91" fmla="*/ 265 h 1175"/>
                        <a:gd name="T92" fmla="*/ 180 w 963"/>
                        <a:gd name="T93" fmla="*/ 255 h 1175"/>
                        <a:gd name="T94" fmla="*/ 155 w 963"/>
                        <a:gd name="T95" fmla="*/ 236 h 1175"/>
                        <a:gd name="T96" fmla="*/ 114 w 963"/>
                        <a:gd name="T97" fmla="*/ 211 h 1175"/>
                        <a:gd name="T98" fmla="*/ 90 w 963"/>
                        <a:gd name="T99" fmla="*/ 192 h 1175"/>
                        <a:gd name="T100" fmla="*/ 65 w 963"/>
                        <a:gd name="T101" fmla="*/ 167 h 1175"/>
                        <a:gd name="T102" fmla="*/ 49 w 963"/>
                        <a:gd name="T103" fmla="*/ 142 h 1175"/>
                        <a:gd name="T104" fmla="*/ 34 w 963"/>
                        <a:gd name="T105" fmla="*/ 116 h 1175"/>
                        <a:gd name="T106" fmla="*/ 9 w 963"/>
                        <a:gd name="T107" fmla="*/ 81 h 1175"/>
                        <a:gd name="T108" fmla="*/ 0 w 963"/>
                        <a:gd name="T109" fmla="*/ 49 h 1175"/>
                        <a:gd name="T110" fmla="*/ 0 w 963"/>
                        <a:gd name="T111" fmla="*/ 24 h 1175"/>
                        <a:gd name="T112" fmla="*/ 0 w 963"/>
                        <a:gd name="T113" fmla="*/ 0 h 11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963" h="1175">
                          <a:moveTo>
                            <a:pt x="0" y="0"/>
                          </a:moveTo>
                          <a:lnTo>
                            <a:pt x="0" y="763"/>
                          </a:lnTo>
                          <a:lnTo>
                            <a:pt x="0" y="782"/>
                          </a:lnTo>
                          <a:lnTo>
                            <a:pt x="3" y="810"/>
                          </a:lnTo>
                          <a:lnTo>
                            <a:pt x="15" y="842"/>
                          </a:lnTo>
                          <a:lnTo>
                            <a:pt x="31" y="870"/>
                          </a:lnTo>
                          <a:lnTo>
                            <a:pt x="49" y="899"/>
                          </a:lnTo>
                          <a:lnTo>
                            <a:pt x="77" y="928"/>
                          </a:lnTo>
                          <a:lnTo>
                            <a:pt x="96" y="943"/>
                          </a:lnTo>
                          <a:lnTo>
                            <a:pt x="114" y="959"/>
                          </a:lnTo>
                          <a:lnTo>
                            <a:pt x="136" y="978"/>
                          </a:lnTo>
                          <a:lnTo>
                            <a:pt x="180" y="1003"/>
                          </a:lnTo>
                          <a:lnTo>
                            <a:pt x="214" y="1019"/>
                          </a:lnTo>
                          <a:lnTo>
                            <a:pt x="258" y="1044"/>
                          </a:lnTo>
                          <a:lnTo>
                            <a:pt x="308" y="1060"/>
                          </a:lnTo>
                          <a:lnTo>
                            <a:pt x="342" y="1076"/>
                          </a:lnTo>
                          <a:lnTo>
                            <a:pt x="367" y="1085"/>
                          </a:lnTo>
                          <a:lnTo>
                            <a:pt x="408" y="1095"/>
                          </a:lnTo>
                          <a:lnTo>
                            <a:pt x="491" y="1123"/>
                          </a:lnTo>
                          <a:lnTo>
                            <a:pt x="560" y="1136"/>
                          </a:lnTo>
                          <a:lnTo>
                            <a:pt x="647" y="1152"/>
                          </a:lnTo>
                          <a:lnTo>
                            <a:pt x="747" y="1161"/>
                          </a:lnTo>
                          <a:lnTo>
                            <a:pt x="865" y="1170"/>
                          </a:lnTo>
                          <a:lnTo>
                            <a:pt x="955" y="1174"/>
                          </a:lnTo>
                          <a:lnTo>
                            <a:pt x="962" y="1170"/>
                          </a:lnTo>
                          <a:lnTo>
                            <a:pt x="962" y="933"/>
                          </a:lnTo>
                          <a:lnTo>
                            <a:pt x="943" y="918"/>
                          </a:lnTo>
                          <a:lnTo>
                            <a:pt x="890" y="886"/>
                          </a:lnTo>
                          <a:lnTo>
                            <a:pt x="828" y="870"/>
                          </a:lnTo>
                          <a:lnTo>
                            <a:pt x="731" y="836"/>
                          </a:lnTo>
                          <a:lnTo>
                            <a:pt x="666" y="791"/>
                          </a:lnTo>
                          <a:lnTo>
                            <a:pt x="610" y="726"/>
                          </a:lnTo>
                          <a:lnTo>
                            <a:pt x="585" y="647"/>
                          </a:lnTo>
                          <a:lnTo>
                            <a:pt x="566" y="609"/>
                          </a:lnTo>
                          <a:lnTo>
                            <a:pt x="504" y="545"/>
                          </a:lnTo>
                          <a:lnTo>
                            <a:pt x="470" y="501"/>
                          </a:lnTo>
                          <a:lnTo>
                            <a:pt x="457" y="473"/>
                          </a:lnTo>
                          <a:lnTo>
                            <a:pt x="451" y="428"/>
                          </a:lnTo>
                          <a:lnTo>
                            <a:pt x="448" y="356"/>
                          </a:lnTo>
                          <a:lnTo>
                            <a:pt x="398" y="343"/>
                          </a:lnTo>
                          <a:lnTo>
                            <a:pt x="370" y="331"/>
                          </a:lnTo>
                          <a:lnTo>
                            <a:pt x="326" y="318"/>
                          </a:lnTo>
                          <a:lnTo>
                            <a:pt x="289" y="305"/>
                          </a:lnTo>
                          <a:lnTo>
                            <a:pt x="264" y="296"/>
                          </a:lnTo>
                          <a:lnTo>
                            <a:pt x="239" y="284"/>
                          </a:lnTo>
                          <a:lnTo>
                            <a:pt x="205" y="265"/>
                          </a:lnTo>
                          <a:lnTo>
                            <a:pt x="180" y="255"/>
                          </a:lnTo>
                          <a:lnTo>
                            <a:pt x="155" y="236"/>
                          </a:lnTo>
                          <a:lnTo>
                            <a:pt x="114" y="211"/>
                          </a:lnTo>
                          <a:lnTo>
                            <a:pt x="90" y="192"/>
                          </a:lnTo>
                          <a:lnTo>
                            <a:pt x="65" y="167"/>
                          </a:lnTo>
                          <a:lnTo>
                            <a:pt x="49" y="142"/>
                          </a:lnTo>
                          <a:lnTo>
                            <a:pt x="34" y="116"/>
                          </a:lnTo>
                          <a:lnTo>
                            <a:pt x="9" y="81"/>
                          </a:lnTo>
                          <a:lnTo>
                            <a:pt x="0" y="49"/>
                          </a:lnTo>
                          <a:lnTo>
                            <a:pt x="0" y="2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CC00"/>
                    </a:solidFill>
                    <a:ln w="12700" cap="rnd" cmpd="sng">
                      <a:solidFill>
                        <a:srgbClr val="FF9933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12" name="Freeform 3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63" y="2602"/>
                      <a:ext cx="973" cy="1175"/>
                    </a:xfrm>
                    <a:custGeom>
                      <a:avLst/>
                      <a:gdLst>
                        <a:gd name="T0" fmla="*/ 972 w 973"/>
                        <a:gd name="T1" fmla="*/ 0 h 1175"/>
                        <a:gd name="T2" fmla="*/ 972 w 973"/>
                        <a:gd name="T3" fmla="*/ 763 h 1175"/>
                        <a:gd name="T4" fmla="*/ 972 w 973"/>
                        <a:gd name="T5" fmla="*/ 782 h 1175"/>
                        <a:gd name="T6" fmla="*/ 968 w 973"/>
                        <a:gd name="T7" fmla="*/ 811 h 1175"/>
                        <a:gd name="T8" fmla="*/ 956 w 973"/>
                        <a:gd name="T9" fmla="*/ 842 h 1175"/>
                        <a:gd name="T10" fmla="*/ 940 w 973"/>
                        <a:gd name="T11" fmla="*/ 870 h 1175"/>
                        <a:gd name="T12" fmla="*/ 921 w 973"/>
                        <a:gd name="T13" fmla="*/ 899 h 1175"/>
                        <a:gd name="T14" fmla="*/ 893 w 973"/>
                        <a:gd name="T15" fmla="*/ 928 h 1175"/>
                        <a:gd name="T16" fmla="*/ 874 w 973"/>
                        <a:gd name="T17" fmla="*/ 943 h 1175"/>
                        <a:gd name="T18" fmla="*/ 855 w 973"/>
                        <a:gd name="T19" fmla="*/ 959 h 1175"/>
                        <a:gd name="T20" fmla="*/ 833 w 973"/>
                        <a:gd name="T21" fmla="*/ 978 h 1175"/>
                        <a:gd name="T22" fmla="*/ 789 w 973"/>
                        <a:gd name="T23" fmla="*/ 1003 h 1175"/>
                        <a:gd name="T24" fmla="*/ 755 w 973"/>
                        <a:gd name="T25" fmla="*/ 1019 h 1175"/>
                        <a:gd name="T26" fmla="*/ 711 w 973"/>
                        <a:gd name="T27" fmla="*/ 1044 h 1175"/>
                        <a:gd name="T28" fmla="*/ 660 w 973"/>
                        <a:gd name="T29" fmla="*/ 1060 h 1175"/>
                        <a:gd name="T30" fmla="*/ 625 w 973"/>
                        <a:gd name="T31" fmla="*/ 1076 h 1175"/>
                        <a:gd name="T32" fmla="*/ 601 w 973"/>
                        <a:gd name="T33" fmla="*/ 1085 h 1175"/>
                        <a:gd name="T34" fmla="*/ 559 w 973"/>
                        <a:gd name="T35" fmla="*/ 1094 h 1175"/>
                        <a:gd name="T36" fmla="*/ 475 w 973"/>
                        <a:gd name="T37" fmla="*/ 1123 h 1175"/>
                        <a:gd name="T38" fmla="*/ 405 w 973"/>
                        <a:gd name="T39" fmla="*/ 1136 h 1175"/>
                        <a:gd name="T40" fmla="*/ 317 w 973"/>
                        <a:gd name="T41" fmla="*/ 1152 h 1175"/>
                        <a:gd name="T42" fmla="*/ 216 w 973"/>
                        <a:gd name="T43" fmla="*/ 1161 h 1175"/>
                        <a:gd name="T44" fmla="*/ 97 w 973"/>
                        <a:gd name="T45" fmla="*/ 1170 h 1175"/>
                        <a:gd name="T46" fmla="*/ 6 w 973"/>
                        <a:gd name="T47" fmla="*/ 1174 h 1175"/>
                        <a:gd name="T48" fmla="*/ 0 w 973"/>
                        <a:gd name="T49" fmla="*/ 1170 h 1175"/>
                        <a:gd name="T50" fmla="*/ 0 w 973"/>
                        <a:gd name="T51" fmla="*/ 933 h 1175"/>
                        <a:gd name="T52" fmla="*/ 19 w 973"/>
                        <a:gd name="T53" fmla="*/ 918 h 1175"/>
                        <a:gd name="T54" fmla="*/ 72 w 973"/>
                        <a:gd name="T55" fmla="*/ 886 h 1175"/>
                        <a:gd name="T56" fmla="*/ 135 w 973"/>
                        <a:gd name="T57" fmla="*/ 870 h 1175"/>
                        <a:gd name="T58" fmla="*/ 232 w 973"/>
                        <a:gd name="T59" fmla="*/ 836 h 1175"/>
                        <a:gd name="T60" fmla="*/ 298 w 973"/>
                        <a:gd name="T61" fmla="*/ 791 h 1175"/>
                        <a:gd name="T62" fmla="*/ 355 w 973"/>
                        <a:gd name="T63" fmla="*/ 726 h 1175"/>
                        <a:gd name="T64" fmla="*/ 380 w 973"/>
                        <a:gd name="T65" fmla="*/ 647 h 1175"/>
                        <a:gd name="T66" fmla="*/ 399 w 973"/>
                        <a:gd name="T67" fmla="*/ 608 h 1175"/>
                        <a:gd name="T68" fmla="*/ 462 w 973"/>
                        <a:gd name="T69" fmla="*/ 545 h 1175"/>
                        <a:gd name="T70" fmla="*/ 496 w 973"/>
                        <a:gd name="T71" fmla="*/ 501 h 1175"/>
                        <a:gd name="T72" fmla="*/ 509 w 973"/>
                        <a:gd name="T73" fmla="*/ 473 h 1175"/>
                        <a:gd name="T74" fmla="*/ 515 w 973"/>
                        <a:gd name="T75" fmla="*/ 428 h 1175"/>
                        <a:gd name="T76" fmla="*/ 519 w 973"/>
                        <a:gd name="T77" fmla="*/ 356 h 1175"/>
                        <a:gd name="T78" fmla="*/ 569 w 973"/>
                        <a:gd name="T79" fmla="*/ 343 h 1175"/>
                        <a:gd name="T80" fmla="*/ 597 w 973"/>
                        <a:gd name="T81" fmla="*/ 331 h 1175"/>
                        <a:gd name="T82" fmla="*/ 641 w 973"/>
                        <a:gd name="T83" fmla="*/ 318 h 1175"/>
                        <a:gd name="T84" fmla="*/ 679 w 973"/>
                        <a:gd name="T85" fmla="*/ 305 h 1175"/>
                        <a:gd name="T86" fmla="*/ 704 w 973"/>
                        <a:gd name="T87" fmla="*/ 296 h 1175"/>
                        <a:gd name="T88" fmla="*/ 730 w 973"/>
                        <a:gd name="T89" fmla="*/ 284 h 1175"/>
                        <a:gd name="T90" fmla="*/ 764 w 973"/>
                        <a:gd name="T91" fmla="*/ 264 h 1175"/>
                        <a:gd name="T92" fmla="*/ 789 w 973"/>
                        <a:gd name="T93" fmla="*/ 255 h 1175"/>
                        <a:gd name="T94" fmla="*/ 814 w 973"/>
                        <a:gd name="T95" fmla="*/ 236 h 1175"/>
                        <a:gd name="T96" fmla="*/ 855 w 973"/>
                        <a:gd name="T97" fmla="*/ 210 h 1175"/>
                        <a:gd name="T98" fmla="*/ 880 w 973"/>
                        <a:gd name="T99" fmla="*/ 192 h 1175"/>
                        <a:gd name="T100" fmla="*/ 905 w 973"/>
                        <a:gd name="T101" fmla="*/ 166 h 1175"/>
                        <a:gd name="T102" fmla="*/ 921 w 973"/>
                        <a:gd name="T103" fmla="*/ 142 h 1175"/>
                        <a:gd name="T104" fmla="*/ 937 w 973"/>
                        <a:gd name="T105" fmla="*/ 116 h 1175"/>
                        <a:gd name="T106" fmla="*/ 962 w 973"/>
                        <a:gd name="T107" fmla="*/ 81 h 1175"/>
                        <a:gd name="T108" fmla="*/ 972 w 973"/>
                        <a:gd name="T109" fmla="*/ 49 h 1175"/>
                        <a:gd name="T110" fmla="*/ 972 w 973"/>
                        <a:gd name="T111" fmla="*/ 25 h 1175"/>
                        <a:gd name="T112" fmla="*/ 972 w 973"/>
                        <a:gd name="T113" fmla="*/ 0 h 11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973" h="1175">
                          <a:moveTo>
                            <a:pt x="972" y="0"/>
                          </a:moveTo>
                          <a:lnTo>
                            <a:pt x="972" y="763"/>
                          </a:lnTo>
                          <a:lnTo>
                            <a:pt x="972" y="782"/>
                          </a:lnTo>
                          <a:lnTo>
                            <a:pt x="968" y="811"/>
                          </a:lnTo>
                          <a:lnTo>
                            <a:pt x="956" y="842"/>
                          </a:lnTo>
                          <a:lnTo>
                            <a:pt x="940" y="870"/>
                          </a:lnTo>
                          <a:lnTo>
                            <a:pt x="921" y="899"/>
                          </a:lnTo>
                          <a:lnTo>
                            <a:pt x="893" y="928"/>
                          </a:lnTo>
                          <a:lnTo>
                            <a:pt x="874" y="943"/>
                          </a:lnTo>
                          <a:lnTo>
                            <a:pt x="855" y="959"/>
                          </a:lnTo>
                          <a:lnTo>
                            <a:pt x="833" y="978"/>
                          </a:lnTo>
                          <a:lnTo>
                            <a:pt x="789" y="1003"/>
                          </a:lnTo>
                          <a:lnTo>
                            <a:pt x="755" y="1019"/>
                          </a:lnTo>
                          <a:lnTo>
                            <a:pt x="711" y="1044"/>
                          </a:lnTo>
                          <a:lnTo>
                            <a:pt x="660" y="1060"/>
                          </a:lnTo>
                          <a:lnTo>
                            <a:pt x="625" y="1076"/>
                          </a:lnTo>
                          <a:lnTo>
                            <a:pt x="601" y="1085"/>
                          </a:lnTo>
                          <a:lnTo>
                            <a:pt x="559" y="1094"/>
                          </a:lnTo>
                          <a:lnTo>
                            <a:pt x="475" y="1123"/>
                          </a:lnTo>
                          <a:lnTo>
                            <a:pt x="405" y="1136"/>
                          </a:lnTo>
                          <a:lnTo>
                            <a:pt x="317" y="1152"/>
                          </a:lnTo>
                          <a:lnTo>
                            <a:pt x="216" y="1161"/>
                          </a:lnTo>
                          <a:lnTo>
                            <a:pt x="97" y="1170"/>
                          </a:lnTo>
                          <a:lnTo>
                            <a:pt x="6" y="1174"/>
                          </a:lnTo>
                          <a:lnTo>
                            <a:pt x="0" y="1170"/>
                          </a:lnTo>
                          <a:lnTo>
                            <a:pt x="0" y="933"/>
                          </a:lnTo>
                          <a:lnTo>
                            <a:pt x="19" y="918"/>
                          </a:lnTo>
                          <a:lnTo>
                            <a:pt x="72" y="886"/>
                          </a:lnTo>
                          <a:lnTo>
                            <a:pt x="135" y="870"/>
                          </a:lnTo>
                          <a:lnTo>
                            <a:pt x="232" y="836"/>
                          </a:lnTo>
                          <a:lnTo>
                            <a:pt x="298" y="791"/>
                          </a:lnTo>
                          <a:lnTo>
                            <a:pt x="355" y="726"/>
                          </a:lnTo>
                          <a:lnTo>
                            <a:pt x="380" y="647"/>
                          </a:lnTo>
                          <a:lnTo>
                            <a:pt x="399" y="608"/>
                          </a:lnTo>
                          <a:lnTo>
                            <a:pt x="462" y="545"/>
                          </a:lnTo>
                          <a:lnTo>
                            <a:pt x="496" y="501"/>
                          </a:lnTo>
                          <a:lnTo>
                            <a:pt x="509" y="473"/>
                          </a:lnTo>
                          <a:lnTo>
                            <a:pt x="515" y="428"/>
                          </a:lnTo>
                          <a:lnTo>
                            <a:pt x="519" y="356"/>
                          </a:lnTo>
                          <a:lnTo>
                            <a:pt x="569" y="343"/>
                          </a:lnTo>
                          <a:lnTo>
                            <a:pt x="597" y="331"/>
                          </a:lnTo>
                          <a:lnTo>
                            <a:pt x="641" y="318"/>
                          </a:lnTo>
                          <a:lnTo>
                            <a:pt x="679" y="305"/>
                          </a:lnTo>
                          <a:lnTo>
                            <a:pt x="704" y="296"/>
                          </a:lnTo>
                          <a:lnTo>
                            <a:pt x="730" y="284"/>
                          </a:lnTo>
                          <a:lnTo>
                            <a:pt x="764" y="264"/>
                          </a:lnTo>
                          <a:lnTo>
                            <a:pt x="789" y="255"/>
                          </a:lnTo>
                          <a:lnTo>
                            <a:pt x="814" y="236"/>
                          </a:lnTo>
                          <a:lnTo>
                            <a:pt x="855" y="210"/>
                          </a:lnTo>
                          <a:lnTo>
                            <a:pt x="880" y="192"/>
                          </a:lnTo>
                          <a:lnTo>
                            <a:pt x="905" y="166"/>
                          </a:lnTo>
                          <a:lnTo>
                            <a:pt x="921" y="142"/>
                          </a:lnTo>
                          <a:lnTo>
                            <a:pt x="937" y="116"/>
                          </a:lnTo>
                          <a:lnTo>
                            <a:pt x="962" y="81"/>
                          </a:lnTo>
                          <a:lnTo>
                            <a:pt x="972" y="49"/>
                          </a:lnTo>
                          <a:lnTo>
                            <a:pt x="972" y="25"/>
                          </a:lnTo>
                          <a:lnTo>
                            <a:pt x="972" y="0"/>
                          </a:lnTo>
                        </a:path>
                      </a:pathLst>
                    </a:custGeom>
                    <a:solidFill>
                      <a:srgbClr val="FFCC00"/>
                    </a:solidFill>
                    <a:ln w="12700" cap="rnd" cmpd="sng">
                      <a:solidFill>
                        <a:srgbClr val="FF9933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46113" name="Group 3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99" y="2226"/>
                      <a:ext cx="1935" cy="749"/>
                      <a:chOff x="1899" y="2226"/>
                      <a:chExt cx="1935" cy="749"/>
                    </a:xfrm>
                  </p:grpSpPr>
                  <p:sp>
                    <p:nvSpPr>
                      <p:cNvPr id="46114" name="Freeform 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899" y="2226"/>
                        <a:ext cx="971" cy="749"/>
                      </a:xfrm>
                      <a:custGeom>
                        <a:avLst/>
                        <a:gdLst>
                          <a:gd name="T0" fmla="*/ 970 w 971"/>
                          <a:gd name="T1" fmla="*/ 0 h 749"/>
                          <a:gd name="T2" fmla="*/ 821 w 971"/>
                          <a:gd name="T3" fmla="*/ 3 h 749"/>
                          <a:gd name="T4" fmla="*/ 727 w 971"/>
                          <a:gd name="T5" fmla="*/ 11 h 749"/>
                          <a:gd name="T6" fmla="*/ 645 w 971"/>
                          <a:gd name="T7" fmla="*/ 23 h 749"/>
                          <a:gd name="T8" fmla="*/ 529 w 971"/>
                          <a:gd name="T9" fmla="*/ 40 h 749"/>
                          <a:gd name="T10" fmla="*/ 422 w 971"/>
                          <a:gd name="T11" fmla="*/ 70 h 749"/>
                          <a:gd name="T12" fmla="*/ 307 w 971"/>
                          <a:gd name="T13" fmla="*/ 105 h 749"/>
                          <a:gd name="T14" fmla="*/ 232 w 971"/>
                          <a:gd name="T15" fmla="*/ 138 h 749"/>
                          <a:gd name="T16" fmla="*/ 170 w 971"/>
                          <a:gd name="T17" fmla="*/ 171 h 749"/>
                          <a:gd name="T18" fmla="*/ 105 w 971"/>
                          <a:gd name="T19" fmla="*/ 216 h 749"/>
                          <a:gd name="T20" fmla="*/ 54 w 971"/>
                          <a:gd name="T21" fmla="*/ 266 h 749"/>
                          <a:gd name="T22" fmla="*/ 15 w 971"/>
                          <a:gd name="T23" fmla="*/ 323 h 749"/>
                          <a:gd name="T24" fmla="*/ 0 w 971"/>
                          <a:gd name="T25" fmla="*/ 381 h 749"/>
                          <a:gd name="T26" fmla="*/ 7 w 971"/>
                          <a:gd name="T27" fmla="*/ 451 h 749"/>
                          <a:gd name="T28" fmla="*/ 31 w 971"/>
                          <a:gd name="T29" fmla="*/ 510 h 749"/>
                          <a:gd name="T30" fmla="*/ 78 w 971"/>
                          <a:gd name="T31" fmla="*/ 564 h 749"/>
                          <a:gd name="T32" fmla="*/ 148 w 971"/>
                          <a:gd name="T33" fmla="*/ 619 h 749"/>
                          <a:gd name="T34" fmla="*/ 273 w 971"/>
                          <a:gd name="T35" fmla="*/ 689 h 749"/>
                          <a:gd name="T36" fmla="*/ 398 w 971"/>
                          <a:gd name="T37" fmla="*/ 732 h 749"/>
                          <a:gd name="T38" fmla="*/ 483 w 971"/>
                          <a:gd name="T39" fmla="*/ 670 h 749"/>
                          <a:gd name="T40" fmla="*/ 398 w 971"/>
                          <a:gd name="T41" fmla="*/ 640 h 749"/>
                          <a:gd name="T42" fmla="*/ 338 w 971"/>
                          <a:gd name="T43" fmla="*/ 615 h 749"/>
                          <a:gd name="T44" fmla="*/ 262 w 971"/>
                          <a:gd name="T45" fmla="*/ 564 h 749"/>
                          <a:gd name="T46" fmla="*/ 207 w 971"/>
                          <a:gd name="T47" fmla="*/ 512 h 749"/>
                          <a:gd name="T48" fmla="*/ 170 w 971"/>
                          <a:gd name="T49" fmla="*/ 457 h 749"/>
                          <a:gd name="T50" fmla="*/ 164 w 971"/>
                          <a:gd name="T51" fmla="*/ 391 h 749"/>
                          <a:gd name="T52" fmla="*/ 195 w 971"/>
                          <a:gd name="T53" fmla="*/ 307 h 749"/>
                          <a:gd name="T54" fmla="*/ 281 w 971"/>
                          <a:gd name="T55" fmla="*/ 229 h 749"/>
                          <a:gd name="T56" fmla="*/ 379 w 971"/>
                          <a:gd name="T57" fmla="*/ 175 h 749"/>
                          <a:gd name="T58" fmla="*/ 492 w 971"/>
                          <a:gd name="T59" fmla="*/ 136 h 749"/>
                          <a:gd name="T60" fmla="*/ 629 w 971"/>
                          <a:gd name="T61" fmla="*/ 101 h 749"/>
                          <a:gd name="T62" fmla="*/ 782 w 971"/>
                          <a:gd name="T63" fmla="*/ 77 h 749"/>
                          <a:gd name="T64" fmla="*/ 970 w 971"/>
                          <a:gd name="T65" fmla="*/ 70 h 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971" h="749">
                            <a:moveTo>
                              <a:pt x="970" y="70"/>
                            </a:moveTo>
                            <a:lnTo>
                              <a:pt x="970" y="0"/>
                            </a:lnTo>
                            <a:lnTo>
                              <a:pt x="883" y="0"/>
                            </a:lnTo>
                            <a:lnTo>
                              <a:pt x="821" y="3"/>
                            </a:lnTo>
                            <a:lnTo>
                              <a:pt x="762" y="7"/>
                            </a:lnTo>
                            <a:lnTo>
                              <a:pt x="727" y="11"/>
                            </a:lnTo>
                            <a:lnTo>
                              <a:pt x="692" y="15"/>
                            </a:lnTo>
                            <a:lnTo>
                              <a:pt x="645" y="23"/>
                            </a:lnTo>
                            <a:lnTo>
                              <a:pt x="586" y="31"/>
                            </a:lnTo>
                            <a:lnTo>
                              <a:pt x="529" y="40"/>
                            </a:lnTo>
                            <a:lnTo>
                              <a:pt x="473" y="54"/>
                            </a:lnTo>
                            <a:lnTo>
                              <a:pt x="422" y="70"/>
                            </a:lnTo>
                            <a:lnTo>
                              <a:pt x="371" y="85"/>
                            </a:lnTo>
                            <a:lnTo>
                              <a:pt x="307" y="105"/>
                            </a:lnTo>
                            <a:lnTo>
                              <a:pt x="258" y="128"/>
                            </a:lnTo>
                            <a:lnTo>
                              <a:pt x="232" y="138"/>
                            </a:lnTo>
                            <a:lnTo>
                              <a:pt x="207" y="151"/>
                            </a:lnTo>
                            <a:lnTo>
                              <a:pt x="170" y="171"/>
                            </a:lnTo>
                            <a:lnTo>
                              <a:pt x="132" y="194"/>
                            </a:lnTo>
                            <a:lnTo>
                              <a:pt x="105" y="216"/>
                            </a:lnTo>
                            <a:lnTo>
                              <a:pt x="78" y="235"/>
                            </a:lnTo>
                            <a:lnTo>
                              <a:pt x="54" y="266"/>
                            </a:lnTo>
                            <a:lnTo>
                              <a:pt x="31" y="296"/>
                            </a:lnTo>
                            <a:lnTo>
                              <a:pt x="15" y="323"/>
                            </a:lnTo>
                            <a:lnTo>
                              <a:pt x="3" y="350"/>
                            </a:lnTo>
                            <a:lnTo>
                              <a:pt x="0" y="381"/>
                            </a:lnTo>
                            <a:lnTo>
                              <a:pt x="1" y="420"/>
                            </a:lnTo>
                            <a:lnTo>
                              <a:pt x="7" y="451"/>
                            </a:lnTo>
                            <a:lnTo>
                              <a:pt x="15" y="483"/>
                            </a:lnTo>
                            <a:lnTo>
                              <a:pt x="31" y="510"/>
                            </a:lnTo>
                            <a:lnTo>
                              <a:pt x="50" y="537"/>
                            </a:lnTo>
                            <a:lnTo>
                              <a:pt x="78" y="564"/>
                            </a:lnTo>
                            <a:lnTo>
                              <a:pt x="113" y="596"/>
                            </a:lnTo>
                            <a:lnTo>
                              <a:pt x="148" y="619"/>
                            </a:lnTo>
                            <a:lnTo>
                              <a:pt x="191" y="646"/>
                            </a:lnTo>
                            <a:lnTo>
                              <a:pt x="273" y="689"/>
                            </a:lnTo>
                            <a:lnTo>
                              <a:pt x="332" y="709"/>
                            </a:lnTo>
                            <a:lnTo>
                              <a:pt x="398" y="732"/>
                            </a:lnTo>
                            <a:lnTo>
                              <a:pt x="449" y="748"/>
                            </a:lnTo>
                            <a:lnTo>
                              <a:pt x="483" y="670"/>
                            </a:lnTo>
                            <a:lnTo>
                              <a:pt x="449" y="660"/>
                            </a:lnTo>
                            <a:lnTo>
                              <a:pt x="398" y="640"/>
                            </a:lnTo>
                            <a:lnTo>
                              <a:pt x="365" y="629"/>
                            </a:lnTo>
                            <a:lnTo>
                              <a:pt x="338" y="615"/>
                            </a:lnTo>
                            <a:lnTo>
                              <a:pt x="293" y="586"/>
                            </a:lnTo>
                            <a:lnTo>
                              <a:pt x="262" y="564"/>
                            </a:lnTo>
                            <a:lnTo>
                              <a:pt x="230" y="535"/>
                            </a:lnTo>
                            <a:lnTo>
                              <a:pt x="207" y="512"/>
                            </a:lnTo>
                            <a:lnTo>
                              <a:pt x="187" y="488"/>
                            </a:lnTo>
                            <a:lnTo>
                              <a:pt x="170" y="457"/>
                            </a:lnTo>
                            <a:lnTo>
                              <a:pt x="164" y="424"/>
                            </a:lnTo>
                            <a:lnTo>
                              <a:pt x="164" y="391"/>
                            </a:lnTo>
                            <a:lnTo>
                              <a:pt x="172" y="350"/>
                            </a:lnTo>
                            <a:lnTo>
                              <a:pt x="195" y="307"/>
                            </a:lnTo>
                            <a:lnTo>
                              <a:pt x="226" y="268"/>
                            </a:lnTo>
                            <a:lnTo>
                              <a:pt x="281" y="229"/>
                            </a:lnTo>
                            <a:lnTo>
                              <a:pt x="332" y="200"/>
                            </a:lnTo>
                            <a:lnTo>
                              <a:pt x="379" y="175"/>
                            </a:lnTo>
                            <a:lnTo>
                              <a:pt x="438" y="151"/>
                            </a:lnTo>
                            <a:lnTo>
                              <a:pt x="492" y="136"/>
                            </a:lnTo>
                            <a:lnTo>
                              <a:pt x="559" y="116"/>
                            </a:lnTo>
                            <a:lnTo>
                              <a:pt x="629" y="101"/>
                            </a:lnTo>
                            <a:lnTo>
                              <a:pt x="692" y="89"/>
                            </a:lnTo>
                            <a:lnTo>
                              <a:pt x="782" y="77"/>
                            </a:lnTo>
                            <a:lnTo>
                              <a:pt x="868" y="74"/>
                            </a:lnTo>
                            <a:lnTo>
                              <a:pt x="970" y="70"/>
                            </a:lnTo>
                          </a:path>
                        </a:pathLst>
                      </a:custGeom>
                      <a:solidFill>
                        <a:srgbClr val="FFCC00"/>
                      </a:solidFill>
                      <a:ln w="12700" cap="rnd" cmpd="sng">
                        <a:solidFill>
                          <a:srgbClr val="FF582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15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3" y="2226"/>
                        <a:ext cx="971" cy="749"/>
                      </a:xfrm>
                      <a:custGeom>
                        <a:avLst/>
                        <a:gdLst>
                          <a:gd name="T0" fmla="*/ 0 w 971"/>
                          <a:gd name="T1" fmla="*/ 0 h 749"/>
                          <a:gd name="T2" fmla="*/ 148 w 971"/>
                          <a:gd name="T3" fmla="*/ 3 h 749"/>
                          <a:gd name="T4" fmla="*/ 242 w 971"/>
                          <a:gd name="T5" fmla="*/ 11 h 749"/>
                          <a:gd name="T6" fmla="*/ 324 w 971"/>
                          <a:gd name="T7" fmla="*/ 23 h 749"/>
                          <a:gd name="T8" fmla="*/ 440 w 971"/>
                          <a:gd name="T9" fmla="*/ 40 h 749"/>
                          <a:gd name="T10" fmla="*/ 547 w 971"/>
                          <a:gd name="T11" fmla="*/ 70 h 749"/>
                          <a:gd name="T12" fmla="*/ 662 w 971"/>
                          <a:gd name="T13" fmla="*/ 105 h 749"/>
                          <a:gd name="T14" fmla="*/ 737 w 971"/>
                          <a:gd name="T15" fmla="*/ 138 h 749"/>
                          <a:gd name="T16" fmla="*/ 799 w 971"/>
                          <a:gd name="T17" fmla="*/ 171 h 749"/>
                          <a:gd name="T18" fmla="*/ 864 w 971"/>
                          <a:gd name="T19" fmla="*/ 216 h 749"/>
                          <a:gd name="T20" fmla="*/ 915 w 971"/>
                          <a:gd name="T21" fmla="*/ 266 h 749"/>
                          <a:gd name="T22" fmla="*/ 954 w 971"/>
                          <a:gd name="T23" fmla="*/ 323 h 749"/>
                          <a:gd name="T24" fmla="*/ 970 w 971"/>
                          <a:gd name="T25" fmla="*/ 381 h 749"/>
                          <a:gd name="T26" fmla="*/ 962 w 971"/>
                          <a:gd name="T27" fmla="*/ 451 h 749"/>
                          <a:gd name="T28" fmla="*/ 938 w 971"/>
                          <a:gd name="T29" fmla="*/ 510 h 749"/>
                          <a:gd name="T30" fmla="*/ 891 w 971"/>
                          <a:gd name="T31" fmla="*/ 564 h 749"/>
                          <a:gd name="T32" fmla="*/ 821 w 971"/>
                          <a:gd name="T33" fmla="*/ 619 h 749"/>
                          <a:gd name="T34" fmla="*/ 696 w 971"/>
                          <a:gd name="T35" fmla="*/ 689 h 749"/>
                          <a:gd name="T36" fmla="*/ 571 w 971"/>
                          <a:gd name="T37" fmla="*/ 732 h 749"/>
                          <a:gd name="T38" fmla="*/ 486 w 971"/>
                          <a:gd name="T39" fmla="*/ 670 h 749"/>
                          <a:gd name="T40" fmla="*/ 571 w 971"/>
                          <a:gd name="T41" fmla="*/ 640 h 749"/>
                          <a:gd name="T42" fmla="*/ 631 w 971"/>
                          <a:gd name="T43" fmla="*/ 615 h 749"/>
                          <a:gd name="T44" fmla="*/ 707 w 971"/>
                          <a:gd name="T45" fmla="*/ 564 h 749"/>
                          <a:gd name="T46" fmla="*/ 762 w 971"/>
                          <a:gd name="T47" fmla="*/ 512 h 749"/>
                          <a:gd name="T48" fmla="*/ 799 w 971"/>
                          <a:gd name="T49" fmla="*/ 457 h 749"/>
                          <a:gd name="T50" fmla="*/ 805 w 971"/>
                          <a:gd name="T51" fmla="*/ 391 h 749"/>
                          <a:gd name="T52" fmla="*/ 774 w 971"/>
                          <a:gd name="T53" fmla="*/ 307 h 749"/>
                          <a:gd name="T54" fmla="*/ 688 w 971"/>
                          <a:gd name="T55" fmla="*/ 229 h 749"/>
                          <a:gd name="T56" fmla="*/ 590 w 971"/>
                          <a:gd name="T57" fmla="*/ 175 h 749"/>
                          <a:gd name="T58" fmla="*/ 477 w 971"/>
                          <a:gd name="T59" fmla="*/ 136 h 749"/>
                          <a:gd name="T60" fmla="*/ 340 w 971"/>
                          <a:gd name="T61" fmla="*/ 101 h 749"/>
                          <a:gd name="T62" fmla="*/ 187 w 971"/>
                          <a:gd name="T63" fmla="*/ 77 h 749"/>
                          <a:gd name="T64" fmla="*/ 0 w 971"/>
                          <a:gd name="T65" fmla="*/ 70 h 74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971" h="749">
                            <a:moveTo>
                              <a:pt x="0" y="70"/>
                            </a:moveTo>
                            <a:lnTo>
                              <a:pt x="0" y="0"/>
                            </a:lnTo>
                            <a:lnTo>
                              <a:pt x="86" y="0"/>
                            </a:lnTo>
                            <a:lnTo>
                              <a:pt x="148" y="3"/>
                            </a:lnTo>
                            <a:lnTo>
                              <a:pt x="207" y="7"/>
                            </a:lnTo>
                            <a:lnTo>
                              <a:pt x="242" y="11"/>
                            </a:lnTo>
                            <a:lnTo>
                              <a:pt x="277" y="15"/>
                            </a:lnTo>
                            <a:lnTo>
                              <a:pt x="324" y="23"/>
                            </a:lnTo>
                            <a:lnTo>
                              <a:pt x="383" y="31"/>
                            </a:lnTo>
                            <a:lnTo>
                              <a:pt x="440" y="40"/>
                            </a:lnTo>
                            <a:lnTo>
                              <a:pt x="496" y="54"/>
                            </a:lnTo>
                            <a:lnTo>
                              <a:pt x="547" y="70"/>
                            </a:lnTo>
                            <a:lnTo>
                              <a:pt x="598" y="85"/>
                            </a:lnTo>
                            <a:lnTo>
                              <a:pt x="662" y="105"/>
                            </a:lnTo>
                            <a:lnTo>
                              <a:pt x="711" y="128"/>
                            </a:lnTo>
                            <a:lnTo>
                              <a:pt x="737" y="138"/>
                            </a:lnTo>
                            <a:lnTo>
                              <a:pt x="762" y="151"/>
                            </a:lnTo>
                            <a:lnTo>
                              <a:pt x="799" y="171"/>
                            </a:lnTo>
                            <a:lnTo>
                              <a:pt x="837" y="194"/>
                            </a:lnTo>
                            <a:lnTo>
                              <a:pt x="864" y="216"/>
                            </a:lnTo>
                            <a:lnTo>
                              <a:pt x="891" y="235"/>
                            </a:lnTo>
                            <a:lnTo>
                              <a:pt x="915" y="266"/>
                            </a:lnTo>
                            <a:lnTo>
                              <a:pt x="938" y="296"/>
                            </a:lnTo>
                            <a:lnTo>
                              <a:pt x="954" y="323"/>
                            </a:lnTo>
                            <a:lnTo>
                              <a:pt x="966" y="350"/>
                            </a:lnTo>
                            <a:lnTo>
                              <a:pt x="970" y="381"/>
                            </a:lnTo>
                            <a:lnTo>
                              <a:pt x="968" y="420"/>
                            </a:lnTo>
                            <a:lnTo>
                              <a:pt x="962" y="451"/>
                            </a:lnTo>
                            <a:lnTo>
                              <a:pt x="954" y="483"/>
                            </a:lnTo>
                            <a:lnTo>
                              <a:pt x="938" y="510"/>
                            </a:lnTo>
                            <a:lnTo>
                              <a:pt x="919" y="537"/>
                            </a:lnTo>
                            <a:lnTo>
                              <a:pt x="891" y="564"/>
                            </a:lnTo>
                            <a:lnTo>
                              <a:pt x="856" y="596"/>
                            </a:lnTo>
                            <a:lnTo>
                              <a:pt x="821" y="619"/>
                            </a:lnTo>
                            <a:lnTo>
                              <a:pt x="778" y="646"/>
                            </a:lnTo>
                            <a:lnTo>
                              <a:pt x="696" y="689"/>
                            </a:lnTo>
                            <a:lnTo>
                              <a:pt x="637" y="709"/>
                            </a:lnTo>
                            <a:lnTo>
                              <a:pt x="571" y="732"/>
                            </a:lnTo>
                            <a:lnTo>
                              <a:pt x="520" y="748"/>
                            </a:lnTo>
                            <a:lnTo>
                              <a:pt x="486" y="670"/>
                            </a:lnTo>
                            <a:lnTo>
                              <a:pt x="520" y="660"/>
                            </a:lnTo>
                            <a:lnTo>
                              <a:pt x="571" y="640"/>
                            </a:lnTo>
                            <a:lnTo>
                              <a:pt x="604" y="629"/>
                            </a:lnTo>
                            <a:lnTo>
                              <a:pt x="631" y="615"/>
                            </a:lnTo>
                            <a:lnTo>
                              <a:pt x="676" y="586"/>
                            </a:lnTo>
                            <a:lnTo>
                              <a:pt x="707" y="564"/>
                            </a:lnTo>
                            <a:lnTo>
                              <a:pt x="739" y="535"/>
                            </a:lnTo>
                            <a:lnTo>
                              <a:pt x="762" y="512"/>
                            </a:lnTo>
                            <a:lnTo>
                              <a:pt x="782" y="488"/>
                            </a:lnTo>
                            <a:lnTo>
                              <a:pt x="799" y="457"/>
                            </a:lnTo>
                            <a:lnTo>
                              <a:pt x="805" y="424"/>
                            </a:lnTo>
                            <a:lnTo>
                              <a:pt x="805" y="391"/>
                            </a:lnTo>
                            <a:lnTo>
                              <a:pt x="797" y="350"/>
                            </a:lnTo>
                            <a:lnTo>
                              <a:pt x="774" y="307"/>
                            </a:lnTo>
                            <a:lnTo>
                              <a:pt x="743" y="268"/>
                            </a:lnTo>
                            <a:lnTo>
                              <a:pt x="688" y="229"/>
                            </a:lnTo>
                            <a:lnTo>
                              <a:pt x="637" y="200"/>
                            </a:lnTo>
                            <a:lnTo>
                              <a:pt x="590" y="175"/>
                            </a:lnTo>
                            <a:lnTo>
                              <a:pt x="531" y="151"/>
                            </a:lnTo>
                            <a:lnTo>
                              <a:pt x="477" y="136"/>
                            </a:lnTo>
                            <a:lnTo>
                              <a:pt x="410" y="116"/>
                            </a:lnTo>
                            <a:lnTo>
                              <a:pt x="340" y="101"/>
                            </a:lnTo>
                            <a:lnTo>
                              <a:pt x="277" y="89"/>
                            </a:lnTo>
                            <a:lnTo>
                              <a:pt x="187" y="77"/>
                            </a:lnTo>
                            <a:lnTo>
                              <a:pt x="101" y="74"/>
                            </a:lnTo>
                            <a:lnTo>
                              <a:pt x="0" y="70"/>
                            </a:lnTo>
                          </a:path>
                        </a:pathLst>
                      </a:custGeom>
                      <a:solidFill>
                        <a:srgbClr val="FFCC00"/>
                      </a:solidFill>
                      <a:ln w="12700" cap="rnd" cmpd="sng">
                        <a:solidFill>
                          <a:srgbClr val="FF582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</p:grpSp>
              </p:grpSp>
              <p:grpSp>
                <p:nvGrpSpPr>
                  <p:cNvPr id="46116" name="Group 3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90" y="1816"/>
                    <a:ext cx="2558" cy="2265"/>
                    <a:chOff x="1590" y="1816"/>
                    <a:chExt cx="2558" cy="2265"/>
                  </a:xfrm>
                </p:grpSpPr>
                <p:sp>
                  <p:nvSpPr>
                    <p:cNvPr id="46117" name="Freeform 3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29" y="2789"/>
                      <a:ext cx="1453" cy="1120"/>
                    </a:xfrm>
                    <a:custGeom>
                      <a:avLst/>
                      <a:gdLst>
                        <a:gd name="T0" fmla="*/ 87 w 1453"/>
                        <a:gd name="T1" fmla="*/ 9 h 1120"/>
                        <a:gd name="T2" fmla="*/ 95 w 1453"/>
                        <a:gd name="T3" fmla="*/ 150 h 1120"/>
                        <a:gd name="T4" fmla="*/ 112 w 1453"/>
                        <a:gd name="T5" fmla="*/ 192 h 1120"/>
                        <a:gd name="T6" fmla="*/ 136 w 1453"/>
                        <a:gd name="T7" fmla="*/ 229 h 1120"/>
                        <a:gd name="T8" fmla="*/ 161 w 1453"/>
                        <a:gd name="T9" fmla="*/ 276 h 1120"/>
                        <a:gd name="T10" fmla="*/ 198 w 1453"/>
                        <a:gd name="T11" fmla="*/ 322 h 1120"/>
                        <a:gd name="T12" fmla="*/ 236 w 1453"/>
                        <a:gd name="T13" fmla="*/ 356 h 1120"/>
                        <a:gd name="T14" fmla="*/ 269 w 1453"/>
                        <a:gd name="T15" fmla="*/ 411 h 1120"/>
                        <a:gd name="T16" fmla="*/ 299 w 1453"/>
                        <a:gd name="T17" fmla="*/ 496 h 1120"/>
                        <a:gd name="T18" fmla="*/ 315 w 1453"/>
                        <a:gd name="T19" fmla="*/ 571 h 1120"/>
                        <a:gd name="T20" fmla="*/ 356 w 1453"/>
                        <a:gd name="T21" fmla="*/ 650 h 1120"/>
                        <a:gd name="T22" fmla="*/ 426 w 1453"/>
                        <a:gd name="T23" fmla="*/ 716 h 1120"/>
                        <a:gd name="T24" fmla="*/ 514 w 1453"/>
                        <a:gd name="T25" fmla="*/ 759 h 1120"/>
                        <a:gd name="T26" fmla="*/ 610 w 1453"/>
                        <a:gd name="T27" fmla="*/ 823 h 1120"/>
                        <a:gd name="T28" fmla="*/ 680 w 1453"/>
                        <a:gd name="T29" fmla="*/ 859 h 1120"/>
                        <a:gd name="T30" fmla="*/ 726 w 1453"/>
                        <a:gd name="T31" fmla="*/ 886 h 1120"/>
                        <a:gd name="T32" fmla="*/ 808 w 1453"/>
                        <a:gd name="T33" fmla="*/ 840 h 1120"/>
                        <a:gd name="T34" fmla="*/ 883 w 1453"/>
                        <a:gd name="T35" fmla="*/ 796 h 1120"/>
                        <a:gd name="T36" fmla="*/ 970 w 1453"/>
                        <a:gd name="T37" fmla="*/ 759 h 1120"/>
                        <a:gd name="T38" fmla="*/ 1037 w 1453"/>
                        <a:gd name="T39" fmla="*/ 712 h 1120"/>
                        <a:gd name="T40" fmla="*/ 1095 w 1453"/>
                        <a:gd name="T41" fmla="*/ 655 h 1120"/>
                        <a:gd name="T42" fmla="*/ 1124 w 1453"/>
                        <a:gd name="T43" fmla="*/ 580 h 1120"/>
                        <a:gd name="T44" fmla="*/ 1161 w 1453"/>
                        <a:gd name="T45" fmla="*/ 481 h 1120"/>
                        <a:gd name="T46" fmla="*/ 1203 w 1453"/>
                        <a:gd name="T47" fmla="*/ 402 h 1120"/>
                        <a:gd name="T48" fmla="*/ 1281 w 1453"/>
                        <a:gd name="T49" fmla="*/ 309 h 1120"/>
                        <a:gd name="T50" fmla="*/ 1306 w 1453"/>
                        <a:gd name="T51" fmla="*/ 262 h 1120"/>
                        <a:gd name="T52" fmla="*/ 1318 w 1453"/>
                        <a:gd name="T53" fmla="*/ 200 h 1120"/>
                        <a:gd name="T54" fmla="*/ 1356 w 1453"/>
                        <a:gd name="T55" fmla="*/ 121 h 1120"/>
                        <a:gd name="T56" fmla="*/ 1364 w 1453"/>
                        <a:gd name="T57" fmla="*/ 60 h 1120"/>
                        <a:gd name="T58" fmla="*/ 1377 w 1453"/>
                        <a:gd name="T59" fmla="*/ 0 h 1120"/>
                        <a:gd name="T60" fmla="*/ 1447 w 1453"/>
                        <a:gd name="T61" fmla="*/ 173 h 1120"/>
                        <a:gd name="T62" fmla="*/ 1452 w 1453"/>
                        <a:gd name="T63" fmla="*/ 458 h 1120"/>
                        <a:gd name="T64" fmla="*/ 1360 w 1453"/>
                        <a:gd name="T65" fmla="*/ 819 h 1120"/>
                        <a:gd name="T66" fmla="*/ 1186 w 1453"/>
                        <a:gd name="T67" fmla="*/ 973 h 1120"/>
                        <a:gd name="T68" fmla="*/ 958 w 1453"/>
                        <a:gd name="T69" fmla="*/ 1072 h 1120"/>
                        <a:gd name="T70" fmla="*/ 800 w 1453"/>
                        <a:gd name="T71" fmla="*/ 1119 h 1120"/>
                        <a:gd name="T72" fmla="*/ 655 w 1453"/>
                        <a:gd name="T73" fmla="*/ 1119 h 1120"/>
                        <a:gd name="T74" fmla="*/ 472 w 1453"/>
                        <a:gd name="T75" fmla="*/ 1086 h 1120"/>
                        <a:gd name="T76" fmla="*/ 273 w 1453"/>
                        <a:gd name="T77" fmla="*/ 926 h 1120"/>
                        <a:gd name="T78" fmla="*/ 261 w 1453"/>
                        <a:gd name="T79" fmla="*/ 918 h 1120"/>
                        <a:gd name="T80" fmla="*/ 70 w 1453"/>
                        <a:gd name="T81" fmla="*/ 645 h 1120"/>
                        <a:gd name="T82" fmla="*/ 16 w 1453"/>
                        <a:gd name="T83" fmla="*/ 402 h 1120"/>
                        <a:gd name="T84" fmla="*/ 0 w 1453"/>
                        <a:gd name="T85" fmla="*/ 215 h 1120"/>
                        <a:gd name="T86" fmla="*/ 45 w 1453"/>
                        <a:gd name="T87" fmla="*/ 107 h 1120"/>
                        <a:gd name="T88" fmla="*/ 87 w 1453"/>
                        <a:gd name="T89" fmla="*/ 9 h 1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453" h="1120">
                          <a:moveTo>
                            <a:pt x="87" y="9"/>
                          </a:moveTo>
                          <a:lnTo>
                            <a:pt x="95" y="150"/>
                          </a:lnTo>
                          <a:lnTo>
                            <a:pt x="112" y="192"/>
                          </a:lnTo>
                          <a:lnTo>
                            <a:pt x="136" y="229"/>
                          </a:lnTo>
                          <a:lnTo>
                            <a:pt x="161" y="276"/>
                          </a:lnTo>
                          <a:lnTo>
                            <a:pt x="198" y="322"/>
                          </a:lnTo>
                          <a:lnTo>
                            <a:pt x="236" y="356"/>
                          </a:lnTo>
                          <a:lnTo>
                            <a:pt x="269" y="411"/>
                          </a:lnTo>
                          <a:lnTo>
                            <a:pt x="299" y="496"/>
                          </a:lnTo>
                          <a:lnTo>
                            <a:pt x="315" y="571"/>
                          </a:lnTo>
                          <a:lnTo>
                            <a:pt x="356" y="650"/>
                          </a:lnTo>
                          <a:lnTo>
                            <a:pt x="426" y="716"/>
                          </a:lnTo>
                          <a:lnTo>
                            <a:pt x="514" y="759"/>
                          </a:lnTo>
                          <a:lnTo>
                            <a:pt x="610" y="823"/>
                          </a:lnTo>
                          <a:lnTo>
                            <a:pt x="680" y="859"/>
                          </a:lnTo>
                          <a:lnTo>
                            <a:pt x="726" y="886"/>
                          </a:lnTo>
                          <a:lnTo>
                            <a:pt x="808" y="840"/>
                          </a:lnTo>
                          <a:lnTo>
                            <a:pt x="883" y="796"/>
                          </a:lnTo>
                          <a:lnTo>
                            <a:pt x="970" y="759"/>
                          </a:lnTo>
                          <a:lnTo>
                            <a:pt x="1037" y="712"/>
                          </a:lnTo>
                          <a:lnTo>
                            <a:pt x="1095" y="655"/>
                          </a:lnTo>
                          <a:lnTo>
                            <a:pt x="1124" y="580"/>
                          </a:lnTo>
                          <a:lnTo>
                            <a:pt x="1161" y="481"/>
                          </a:lnTo>
                          <a:lnTo>
                            <a:pt x="1203" y="402"/>
                          </a:lnTo>
                          <a:lnTo>
                            <a:pt x="1281" y="309"/>
                          </a:lnTo>
                          <a:lnTo>
                            <a:pt x="1306" y="262"/>
                          </a:lnTo>
                          <a:lnTo>
                            <a:pt x="1318" y="200"/>
                          </a:lnTo>
                          <a:lnTo>
                            <a:pt x="1356" y="121"/>
                          </a:lnTo>
                          <a:lnTo>
                            <a:pt x="1364" y="60"/>
                          </a:lnTo>
                          <a:lnTo>
                            <a:pt x="1377" y="0"/>
                          </a:lnTo>
                          <a:lnTo>
                            <a:pt x="1447" y="173"/>
                          </a:lnTo>
                          <a:lnTo>
                            <a:pt x="1452" y="458"/>
                          </a:lnTo>
                          <a:lnTo>
                            <a:pt x="1360" y="819"/>
                          </a:lnTo>
                          <a:lnTo>
                            <a:pt x="1186" y="973"/>
                          </a:lnTo>
                          <a:lnTo>
                            <a:pt x="958" y="1072"/>
                          </a:lnTo>
                          <a:lnTo>
                            <a:pt x="800" y="1119"/>
                          </a:lnTo>
                          <a:lnTo>
                            <a:pt x="655" y="1119"/>
                          </a:lnTo>
                          <a:lnTo>
                            <a:pt x="472" y="1086"/>
                          </a:lnTo>
                          <a:lnTo>
                            <a:pt x="273" y="926"/>
                          </a:lnTo>
                          <a:lnTo>
                            <a:pt x="261" y="918"/>
                          </a:lnTo>
                          <a:lnTo>
                            <a:pt x="70" y="645"/>
                          </a:lnTo>
                          <a:lnTo>
                            <a:pt x="16" y="402"/>
                          </a:lnTo>
                          <a:lnTo>
                            <a:pt x="0" y="215"/>
                          </a:lnTo>
                          <a:lnTo>
                            <a:pt x="45" y="107"/>
                          </a:lnTo>
                          <a:lnTo>
                            <a:pt x="87" y="9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B2B2B2"/>
                        </a:gs>
                        <a:gs pos="50000">
                          <a:srgbClr val="B2B2B2">
                            <a:gamma/>
                            <a:shade val="49804"/>
                            <a:invGamma/>
                          </a:srgbClr>
                        </a:gs>
                        <a:gs pos="100000">
                          <a:srgbClr val="B2B2B2"/>
                        </a:gs>
                      </a:gsLst>
                      <a:lin ang="0" scaled="1"/>
                    </a:gradFill>
                    <a:ln w="12700" cap="rnd" cmpd="sng">
                      <a:solidFill>
                        <a:srgbClr val="969696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18" name="Freeform 3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594" y="2364"/>
                      <a:ext cx="1270" cy="1717"/>
                    </a:xfrm>
                    <a:custGeom>
                      <a:avLst/>
                      <a:gdLst>
                        <a:gd name="T0" fmla="*/ 0 w 1270"/>
                        <a:gd name="T1" fmla="*/ 0 h 1717"/>
                        <a:gd name="T2" fmla="*/ 0 w 1270"/>
                        <a:gd name="T3" fmla="*/ 1116 h 1717"/>
                        <a:gd name="T4" fmla="*/ 0 w 1270"/>
                        <a:gd name="T5" fmla="*/ 1144 h 1717"/>
                        <a:gd name="T6" fmla="*/ 4 w 1270"/>
                        <a:gd name="T7" fmla="*/ 1185 h 1717"/>
                        <a:gd name="T8" fmla="*/ 20 w 1270"/>
                        <a:gd name="T9" fmla="*/ 1231 h 1717"/>
                        <a:gd name="T10" fmla="*/ 41 w 1270"/>
                        <a:gd name="T11" fmla="*/ 1272 h 1717"/>
                        <a:gd name="T12" fmla="*/ 65 w 1270"/>
                        <a:gd name="T13" fmla="*/ 1315 h 1717"/>
                        <a:gd name="T14" fmla="*/ 102 w 1270"/>
                        <a:gd name="T15" fmla="*/ 1356 h 1717"/>
                        <a:gd name="T16" fmla="*/ 127 w 1270"/>
                        <a:gd name="T17" fmla="*/ 1379 h 1717"/>
                        <a:gd name="T18" fmla="*/ 151 w 1270"/>
                        <a:gd name="T19" fmla="*/ 1402 h 1717"/>
                        <a:gd name="T20" fmla="*/ 180 w 1270"/>
                        <a:gd name="T21" fmla="*/ 1430 h 1717"/>
                        <a:gd name="T22" fmla="*/ 237 w 1270"/>
                        <a:gd name="T23" fmla="*/ 1467 h 1717"/>
                        <a:gd name="T24" fmla="*/ 283 w 1270"/>
                        <a:gd name="T25" fmla="*/ 1490 h 1717"/>
                        <a:gd name="T26" fmla="*/ 340 w 1270"/>
                        <a:gd name="T27" fmla="*/ 1526 h 1717"/>
                        <a:gd name="T28" fmla="*/ 406 w 1270"/>
                        <a:gd name="T29" fmla="*/ 1549 h 1717"/>
                        <a:gd name="T30" fmla="*/ 451 w 1270"/>
                        <a:gd name="T31" fmla="*/ 1572 h 1717"/>
                        <a:gd name="T32" fmla="*/ 484 w 1270"/>
                        <a:gd name="T33" fmla="*/ 1587 h 1717"/>
                        <a:gd name="T34" fmla="*/ 538 w 1270"/>
                        <a:gd name="T35" fmla="*/ 1600 h 1717"/>
                        <a:gd name="T36" fmla="*/ 648 w 1270"/>
                        <a:gd name="T37" fmla="*/ 1641 h 1717"/>
                        <a:gd name="T38" fmla="*/ 739 w 1270"/>
                        <a:gd name="T39" fmla="*/ 1661 h 1717"/>
                        <a:gd name="T40" fmla="*/ 853 w 1270"/>
                        <a:gd name="T41" fmla="*/ 1684 h 1717"/>
                        <a:gd name="T42" fmla="*/ 985 w 1270"/>
                        <a:gd name="T43" fmla="*/ 1697 h 1717"/>
                        <a:gd name="T44" fmla="*/ 1141 w 1270"/>
                        <a:gd name="T45" fmla="*/ 1711 h 1717"/>
                        <a:gd name="T46" fmla="*/ 1260 w 1270"/>
                        <a:gd name="T47" fmla="*/ 1716 h 1717"/>
                        <a:gd name="T48" fmla="*/ 1269 w 1270"/>
                        <a:gd name="T49" fmla="*/ 1711 h 1717"/>
                        <a:gd name="T50" fmla="*/ 1269 w 1270"/>
                        <a:gd name="T51" fmla="*/ 1365 h 1717"/>
                        <a:gd name="T52" fmla="*/ 1244 w 1270"/>
                        <a:gd name="T53" fmla="*/ 1342 h 1717"/>
                        <a:gd name="T54" fmla="*/ 1174 w 1270"/>
                        <a:gd name="T55" fmla="*/ 1295 h 1717"/>
                        <a:gd name="T56" fmla="*/ 1092 w 1270"/>
                        <a:gd name="T57" fmla="*/ 1272 h 1717"/>
                        <a:gd name="T58" fmla="*/ 965 w 1270"/>
                        <a:gd name="T59" fmla="*/ 1222 h 1717"/>
                        <a:gd name="T60" fmla="*/ 878 w 1270"/>
                        <a:gd name="T61" fmla="*/ 1157 h 1717"/>
                        <a:gd name="T62" fmla="*/ 805 w 1270"/>
                        <a:gd name="T63" fmla="*/ 1061 h 1717"/>
                        <a:gd name="T64" fmla="*/ 771 w 1270"/>
                        <a:gd name="T65" fmla="*/ 945 h 1717"/>
                        <a:gd name="T66" fmla="*/ 747 w 1270"/>
                        <a:gd name="T67" fmla="*/ 890 h 1717"/>
                        <a:gd name="T68" fmla="*/ 664 w 1270"/>
                        <a:gd name="T69" fmla="*/ 797 h 1717"/>
                        <a:gd name="T70" fmla="*/ 620 w 1270"/>
                        <a:gd name="T71" fmla="*/ 733 h 1717"/>
                        <a:gd name="T72" fmla="*/ 603 w 1270"/>
                        <a:gd name="T73" fmla="*/ 692 h 1717"/>
                        <a:gd name="T74" fmla="*/ 595 w 1270"/>
                        <a:gd name="T75" fmla="*/ 626 h 1717"/>
                        <a:gd name="T76" fmla="*/ 591 w 1270"/>
                        <a:gd name="T77" fmla="*/ 521 h 1717"/>
                        <a:gd name="T78" fmla="*/ 525 w 1270"/>
                        <a:gd name="T79" fmla="*/ 502 h 1717"/>
                        <a:gd name="T80" fmla="*/ 488 w 1270"/>
                        <a:gd name="T81" fmla="*/ 484 h 1717"/>
                        <a:gd name="T82" fmla="*/ 431 w 1270"/>
                        <a:gd name="T83" fmla="*/ 465 h 1717"/>
                        <a:gd name="T84" fmla="*/ 381 w 1270"/>
                        <a:gd name="T85" fmla="*/ 447 h 1717"/>
                        <a:gd name="T86" fmla="*/ 349 w 1270"/>
                        <a:gd name="T87" fmla="*/ 433 h 1717"/>
                        <a:gd name="T88" fmla="*/ 315 w 1270"/>
                        <a:gd name="T89" fmla="*/ 415 h 1717"/>
                        <a:gd name="T90" fmla="*/ 271 w 1270"/>
                        <a:gd name="T91" fmla="*/ 387 h 1717"/>
                        <a:gd name="T92" fmla="*/ 237 w 1270"/>
                        <a:gd name="T93" fmla="*/ 373 h 1717"/>
                        <a:gd name="T94" fmla="*/ 205 w 1270"/>
                        <a:gd name="T95" fmla="*/ 346 h 1717"/>
                        <a:gd name="T96" fmla="*/ 151 w 1270"/>
                        <a:gd name="T97" fmla="*/ 308 h 1717"/>
                        <a:gd name="T98" fmla="*/ 118 w 1270"/>
                        <a:gd name="T99" fmla="*/ 280 h 1717"/>
                        <a:gd name="T100" fmla="*/ 86 w 1270"/>
                        <a:gd name="T101" fmla="*/ 244 h 1717"/>
                        <a:gd name="T102" fmla="*/ 65 w 1270"/>
                        <a:gd name="T103" fmla="*/ 207 h 1717"/>
                        <a:gd name="T104" fmla="*/ 45 w 1270"/>
                        <a:gd name="T105" fmla="*/ 170 h 1717"/>
                        <a:gd name="T106" fmla="*/ 11 w 1270"/>
                        <a:gd name="T107" fmla="*/ 119 h 1717"/>
                        <a:gd name="T108" fmla="*/ 0 w 1270"/>
                        <a:gd name="T109" fmla="*/ 73 h 1717"/>
                        <a:gd name="T110" fmla="*/ 0 w 1270"/>
                        <a:gd name="T111" fmla="*/ 36 h 1717"/>
                        <a:gd name="T112" fmla="*/ 0 w 1270"/>
                        <a:gd name="T113" fmla="*/ 0 h 1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270" h="1717">
                          <a:moveTo>
                            <a:pt x="0" y="0"/>
                          </a:moveTo>
                          <a:lnTo>
                            <a:pt x="0" y="1116"/>
                          </a:lnTo>
                          <a:lnTo>
                            <a:pt x="0" y="1144"/>
                          </a:lnTo>
                          <a:lnTo>
                            <a:pt x="4" y="1185"/>
                          </a:lnTo>
                          <a:lnTo>
                            <a:pt x="20" y="1231"/>
                          </a:lnTo>
                          <a:lnTo>
                            <a:pt x="41" y="1272"/>
                          </a:lnTo>
                          <a:lnTo>
                            <a:pt x="65" y="1315"/>
                          </a:lnTo>
                          <a:lnTo>
                            <a:pt x="102" y="1356"/>
                          </a:lnTo>
                          <a:lnTo>
                            <a:pt x="127" y="1379"/>
                          </a:lnTo>
                          <a:lnTo>
                            <a:pt x="151" y="1402"/>
                          </a:lnTo>
                          <a:lnTo>
                            <a:pt x="180" y="1430"/>
                          </a:lnTo>
                          <a:lnTo>
                            <a:pt x="237" y="1467"/>
                          </a:lnTo>
                          <a:lnTo>
                            <a:pt x="283" y="1490"/>
                          </a:lnTo>
                          <a:lnTo>
                            <a:pt x="340" y="1526"/>
                          </a:lnTo>
                          <a:lnTo>
                            <a:pt x="406" y="1549"/>
                          </a:lnTo>
                          <a:lnTo>
                            <a:pt x="451" y="1572"/>
                          </a:lnTo>
                          <a:lnTo>
                            <a:pt x="484" y="1587"/>
                          </a:lnTo>
                          <a:lnTo>
                            <a:pt x="538" y="1600"/>
                          </a:lnTo>
                          <a:lnTo>
                            <a:pt x="648" y="1641"/>
                          </a:lnTo>
                          <a:lnTo>
                            <a:pt x="739" y="1661"/>
                          </a:lnTo>
                          <a:lnTo>
                            <a:pt x="853" y="1684"/>
                          </a:lnTo>
                          <a:lnTo>
                            <a:pt x="985" y="1697"/>
                          </a:lnTo>
                          <a:lnTo>
                            <a:pt x="1141" y="1711"/>
                          </a:lnTo>
                          <a:lnTo>
                            <a:pt x="1260" y="1716"/>
                          </a:lnTo>
                          <a:lnTo>
                            <a:pt x="1269" y="1711"/>
                          </a:lnTo>
                          <a:lnTo>
                            <a:pt x="1269" y="1365"/>
                          </a:lnTo>
                          <a:lnTo>
                            <a:pt x="1244" y="1342"/>
                          </a:lnTo>
                          <a:lnTo>
                            <a:pt x="1174" y="1295"/>
                          </a:lnTo>
                          <a:lnTo>
                            <a:pt x="1092" y="1272"/>
                          </a:lnTo>
                          <a:lnTo>
                            <a:pt x="965" y="1222"/>
                          </a:lnTo>
                          <a:lnTo>
                            <a:pt x="878" y="1157"/>
                          </a:lnTo>
                          <a:lnTo>
                            <a:pt x="805" y="1061"/>
                          </a:lnTo>
                          <a:lnTo>
                            <a:pt x="771" y="945"/>
                          </a:lnTo>
                          <a:lnTo>
                            <a:pt x="747" y="890"/>
                          </a:lnTo>
                          <a:lnTo>
                            <a:pt x="664" y="797"/>
                          </a:lnTo>
                          <a:lnTo>
                            <a:pt x="620" y="733"/>
                          </a:lnTo>
                          <a:lnTo>
                            <a:pt x="603" y="692"/>
                          </a:lnTo>
                          <a:lnTo>
                            <a:pt x="595" y="626"/>
                          </a:lnTo>
                          <a:lnTo>
                            <a:pt x="591" y="521"/>
                          </a:lnTo>
                          <a:lnTo>
                            <a:pt x="525" y="502"/>
                          </a:lnTo>
                          <a:lnTo>
                            <a:pt x="488" y="484"/>
                          </a:lnTo>
                          <a:lnTo>
                            <a:pt x="431" y="465"/>
                          </a:lnTo>
                          <a:lnTo>
                            <a:pt x="381" y="447"/>
                          </a:lnTo>
                          <a:lnTo>
                            <a:pt x="349" y="433"/>
                          </a:lnTo>
                          <a:lnTo>
                            <a:pt x="315" y="415"/>
                          </a:lnTo>
                          <a:lnTo>
                            <a:pt x="271" y="387"/>
                          </a:lnTo>
                          <a:lnTo>
                            <a:pt x="237" y="373"/>
                          </a:lnTo>
                          <a:lnTo>
                            <a:pt x="205" y="346"/>
                          </a:lnTo>
                          <a:lnTo>
                            <a:pt x="151" y="308"/>
                          </a:lnTo>
                          <a:lnTo>
                            <a:pt x="118" y="280"/>
                          </a:lnTo>
                          <a:lnTo>
                            <a:pt x="86" y="244"/>
                          </a:lnTo>
                          <a:lnTo>
                            <a:pt x="65" y="207"/>
                          </a:lnTo>
                          <a:lnTo>
                            <a:pt x="45" y="170"/>
                          </a:lnTo>
                          <a:lnTo>
                            <a:pt x="11" y="119"/>
                          </a:lnTo>
                          <a:lnTo>
                            <a:pt x="0" y="73"/>
                          </a:lnTo>
                          <a:lnTo>
                            <a:pt x="0" y="3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69696">
                            <a:gamma/>
                            <a:shade val="49804"/>
                            <a:invGamma/>
                          </a:srgbClr>
                        </a:gs>
                        <a:gs pos="100000">
                          <a:srgbClr val="969696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19" name="Freeform 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63" y="2364"/>
                      <a:ext cx="1285" cy="1717"/>
                    </a:xfrm>
                    <a:custGeom>
                      <a:avLst/>
                      <a:gdLst>
                        <a:gd name="T0" fmla="*/ 1284 w 1285"/>
                        <a:gd name="T1" fmla="*/ 0 h 1717"/>
                        <a:gd name="T2" fmla="*/ 1284 w 1285"/>
                        <a:gd name="T3" fmla="*/ 1116 h 1717"/>
                        <a:gd name="T4" fmla="*/ 1284 w 1285"/>
                        <a:gd name="T5" fmla="*/ 1144 h 1717"/>
                        <a:gd name="T6" fmla="*/ 1279 w 1285"/>
                        <a:gd name="T7" fmla="*/ 1185 h 1717"/>
                        <a:gd name="T8" fmla="*/ 1263 w 1285"/>
                        <a:gd name="T9" fmla="*/ 1231 h 1717"/>
                        <a:gd name="T10" fmla="*/ 1242 w 1285"/>
                        <a:gd name="T11" fmla="*/ 1273 h 1717"/>
                        <a:gd name="T12" fmla="*/ 1217 w 1285"/>
                        <a:gd name="T13" fmla="*/ 1314 h 1717"/>
                        <a:gd name="T14" fmla="*/ 1180 w 1285"/>
                        <a:gd name="T15" fmla="*/ 1356 h 1717"/>
                        <a:gd name="T16" fmla="*/ 1154 w 1285"/>
                        <a:gd name="T17" fmla="*/ 1379 h 1717"/>
                        <a:gd name="T18" fmla="*/ 1130 w 1285"/>
                        <a:gd name="T19" fmla="*/ 1402 h 1717"/>
                        <a:gd name="T20" fmla="*/ 1101 w 1285"/>
                        <a:gd name="T21" fmla="*/ 1430 h 1717"/>
                        <a:gd name="T22" fmla="*/ 1043 w 1285"/>
                        <a:gd name="T23" fmla="*/ 1467 h 1717"/>
                        <a:gd name="T24" fmla="*/ 997 w 1285"/>
                        <a:gd name="T25" fmla="*/ 1490 h 1717"/>
                        <a:gd name="T26" fmla="*/ 939 w 1285"/>
                        <a:gd name="T27" fmla="*/ 1526 h 1717"/>
                        <a:gd name="T28" fmla="*/ 872 w 1285"/>
                        <a:gd name="T29" fmla="*/ 1549 h 1717"/>
                        <a:gd name="T30" fmla="*/ 826 w 1285"/>
                        <a:gd name="T31" fmla="*/ 1572 h 1717"/>
                        <a:gd name="T32" fmla="*/ 793 w 1285"/>
                        <a:gd name="T33" fmla="*/ 1586 h 1717"/>
                        <a:gd name="T34" fmla="*/ 739 w 1285"/>
                        <a:gd name="T35" fmla="*/ 1600 h 1717"/>
                        <a:gd name="T36" fmla="*/ 627 w 1285"/>
                        <a:gd name="T37" fmla="*/ 1642 h 1717"/>
                        <a:gd name="T38" fmla="*/ 535 w 1285"/>
                        <a:gd name="T39" fmla="*/ 1660 h 1717"/>
                        <a:gd name="T40" fmla="*/ 419 w 1285"/>
                        <a:gd name="T41" fmla="*/ 1684 h 1717"/>
                        <a:gd name="T42" fmla="*/ 286 w 1285"/>
                        <a:gd name="T43" fmla="*/ 1697 h 1717"/>
                        <a:gd name="T44" fmla="*/ 129 w 1285"/>
                        <a:gd name="T45" fmla="*/ 1711 h 1717"/>
                        <a:gd name="T46" fmla="*/ 8 w 1285"/>
                        <a:gd name="T47" fmla="*/ 1716 h 1717"/>
                        <a:gd name="T48" fmla="*/ 0 w 1285"/>
                        <a:gd name="T49" fmla="*/ 1711 h 1717"/>
                        <a:gd name="T50" fmla="*/ 0 w 1285"/>
                        <a:gd name="T51" fmla="*/ 1365 h 1717"/>
                        <a:gd name="T52" fmla="*/ 25 w 1285"/>
                        <a:gd name="T53" fmla="*/ 1342 h 1717"/>
                        <a:gd name="T54" fmla="*/ 95 w 1285"/>
                        <a:gd name="T55" fmla="*/ 1295 h 1717"/>
                        <a:gd name="T56" fmla="*/ 178 w 1285"/>
                        <a:gd name="T57" fmla="*/ 1273 h 1717"/>
                        <a:gd name="T58" fmla="*/ 307 w 1285"/>
                        <a:gd name="T59" fmla="*/ 1222 h 1717"/>
                        <a:gd name="T60" fmla="*/ 394 w 1285"/>
                        <a:gd name="T61" fmla="*/ 1157 h 1717"/>
                        <a:gd name="T62" fmla="*/ 469 w 1285"/>
                        <a:gd name="T63" fmla="*/ 1061 h 1717"/>
                        <a:gd name="T64" fmla="*/ 503 w 1285"/>
                        <a:gd name="T65" fmla="*/ 945 h 1717"/>
                        <a:gd name="T66" fmla="*/ 528 w 1285"/>
                        <a:gd name="T67" fmla="*/ 889 h 1717"/>
                        <a:gd name="T68" fmla="*/ 611 w 1285"/>
                        <a:gd name="T69" fmla="*/ 797 h 1717"/>
                        <a:gd name="T70" fmla="*/ 656 w 1285"/>
                        <a:gd name="T71" fmla="*/ 733 h 1717"/>
                        <a:gd name="T72" fmla="*/ 673 w 1285"/>
                        <a:gd name="T73" fmla="*/ 692 h 1717"/>
                        <a:gd name="T74" fmla="*/ 681 w 1285"/>
                        <a:gd name="T75" fmla="*/ 627 h 1717"/>
                        <a:gd name="T76" fmla="*/ 685 w 1285"/>
                        <a:gd name="T77" fmla="*/ 520 h 1717"/>
                        <a:gd name="T78" fmla="*/ 752 w 1285"/>
                        <a:gd name="T79" fmla="*/ 502 h 1717"/>
                        <a:gd name="T80" fmla="*/ 789 w 1285"/>
                        <a:gd name="T81" fmla="*/ 484 h 1717"/>
                        <a:gd name="T82" fmla="*/ 847 w 1285"/>
                        <a:gd name="T83" fmla="*/ 465 h 1717"/>
                        <a:gd name="T84" fmla="*/ 897 w 1285"/>
                        <a:gd name="T85" fmla="*/ 446 h 1717"/>
                        <a:gd name="T86" fmla="*/ 930 w 1285"/>
                        <a:gd name="T87" fmla="*/ 433 h 1717"/>
                        <a:gd name="T88" fmla="*/ 964 w 1285"/>
                        <a:gd name="T89" fmla="*/ 415 h 1717"/>
                        <a:gd name="T90" fmla="*/ 1009 w 1285"/>
                        <a:gd name="T91" fmla="*/ 387 h 1717"/>
                        <a:gd name="T92" fmla="*/ 1043 w 1285"/>
                        <a:gd name="T93" fmla="*/ 372 h 1717"/>
                        <a:gd name="T94" fmla="*/ 1076 w 1285"/>
                        <a:gd name="T95" fmla="*/ 346 h 1717"/>
                        <a:gd name="T96" fmla="*/ 1130 w 1285"/>
                        <a:gd name="T97" fmla="*/ 308 h 1717"/>
                        <a:gd name="T98" fmla="*/ 1163 w 1285"/>
                        <a:gd name="T99" fmla="*/ 280 h 1717"/>
                        <a:gd name="T100" fmla="*/ 1196 w 1285"/>
                        <a:gd name="T101" fmla="*/ 243 h 1717"/>
                        <a:gd name="T102" fmla="*/ 1217 w 1285"/>
                        <a:gd name="T103" fmla="*/ 207 h 1717"/>
                        <a:gd name="T104" fmla="*/ 1238 w 1285"/>
                        <a:gd name="T105" fmla="*/ 169 h 1717"/>
                        <a:gd name="T106" fmla="*/ 1271 w 1285"/>
                        <a:gd name="T107" fmla="*/ 119 h 1717"/>
                        <a:gd name="T108" fmla="*/ 1284 w 1285"/>
                        <a:gd name="T109" fmla="*/ 73 h 1717"/>
                        <a:gd name="T110" fmla="*/ 1284 w 1285"/>
                        <a:gd name="T111" fmla="*/ 36 h 1717"/>
                        <a:gd name="T112" fmla="*/ 1284 w 1285"/>
                        <a:gd name="T113" fmla="*/ 0 h 17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285" h="1717">
                          <a:moveTo>
                            <a:pt x="1284" y="0"/>
                          </a:moveTo>
                          <a:lnTo>
                            <a:pt x="1284" y="1116"/>
                          </a:lnTo>
                          <a:lnTo>
                            <a:pt x="1284" y="1144"/>
                          </a:lnTo>
                          <a:lnTo>
                            <a:pt x="1279" y="1185"/>
                          </a:lnTo>
                          <a:lnTo>
                            <a:pt x="1263" y="1231"/>
                          </a:lnTo>
                          <a:lnTo>
                            <a:pt x="1242" y="1273"/>
                          </a:lnTo>
                          <a:lnTo>
                            <a:pt x="1217" y="1314"/>
                          </a:lnTo>
                          <a:lnTo>
                            <a:pt x="1180" y="1356"/>
                          </a:lnTo>
                          <a:lnTo>
                            <a:pt x="1154" y="1379"/>
                          </a:lnTo>
                          <a:lnTo>
                            <a:pt x="1130" y="1402"/>
                          </a:lnTo>
                          <a:lnTo>
                            <a:pt x="1101" y="1430"/>
                          </a:lnTo>
                          <a:lnTo>
                            <a:pt x="1043" y="1467"/>
                          </a:lnTo>
                          <a:lnTo>
                            <a:pt x="997" y="1490"/>
                          </a:lnTo>
                          <a:lnTo>
                            <a:pt x="939" y="1526"/>
                          </a:lnTo>
                          <a:lnTo>
                            <a:pt x="872" y="1549"/>
                          </a:lnTo>
                          <a:lnTo>
                            <a:pt x="826" y="1572"/>
                          </a:lnTo>
                          <a:lnTo>
                            <a:pt x="793" y="1586"/>
                          </a:lnTo>
                          <a:lnTo>
                            <a:pt x="739" y="1600"/>
                          </a:lnTo>
                          <a:lnTo>
                            <a:pt x="627" y="1642"/>
                          </a:lnTo>
                          <a:lnTo>
                            <a:pt x="535" y="1660"/>
                          </a:lnTo>
                          <a:lnTo>
                            <a:pt x="419" y="1684"/>
                          </a:lnTo>
                          <a:lnTo>
                            <a:pt x="286" y="1697"/>
                          </a:lnTo>
                          <a:lnTo>
                            <a:pt x="129" y="1711"/>
                          </a:lnTo>
                          <a:lnTo>
                            <a:pt x="8" y="1716"/>
                          </a:lnTo>
                          <a:lnTo>
                            <a:pt x="0" y="1711"/>
                          </a:lnTo>
                          <a:lnTo>
                            <a:pt x="0" y="1365"/>
                          </a:lnTo>
                          <a:lnTo>
                            <a:pt x="25" y="1342"/>
                          </a:lnTo>
                          <a:lnTo>
                            <a:pt x="95" y="1295"/>
                          </a:lnTo>
                          <a:lnTo>
                            <a:pt x="178" y="1273"/>
                          </a:lnTo>
                          <a:lnTo>
                            <a:pt x="307" y="1222"/>
                          </a:lnTo>
                          <a:lnTo>
                            <a:pt x="394" y="1157"/>
                          </a:lnTo>
                          <a:lnTo>
                            <a:pt x="469" y="1061"/>
                          </a:lnTo>
                          <a:lnTo>
                            <a:pt x="503" y="945"/>
                          </a:lnTo>
                          <a:lnTo>
                            <a:pt x="528" y="889"/>
                          </a:lnTo>
                          <a:lnTo>
                            <a:pt x="611" y="797"/>
                          </a:lnTo>
                          <a:lnTo>
                            <a:pt x="656" y="733"/>
                          </a:lnTo>
                          <a:lnTo>
                            <a:pt x="673" y="692"/>
                          </a:lnTo>
                          <a:lnTo>
                            <a:pt x="681" y="627"/>
                          </a:lnTo>
                          <a:lnTo>
                            <a:pt x="685" y="520"/>
                          </a:lnTo>
                          <a:lnTo>
                            <a:pt x="752" y="502"/>
                          </a:lnTo>
                          <a:lnTo>
                            <a:pt x="789" y="484"/>
                          </a:lnTo>
                          <a:lnTo>
                            <a:pt x="847" y="465"/>
                          </a:lnTo>
                          <a:lnTo>
                            <a:pt x="897" y="446"/>
                          </a:lnTo>
                          <a:lnTo>
                            <a:pt x="930" y="433"/>
                          </a:lnTo>
                          <a:lnTo>
                            <a:pt x="964" y="415"/>
                          </a:lnTo>
                          <a:lnTo>
                            <a:pt x="1009" y="387"/>
                          </a:lnTo>
                          <a:lnTo>
                            <a:pt x="1043" y="372"/>
                          </a:lnTo>
                          <a:lnTo>
                            <a:pt x="1076" y="346"/>
                          </a:lnTo>
                          <a:lnTo>
                            <a:pt x="1130" y="308"/>
                          </a:lnTo>
                          <a:lnTo>
                            <a:pt x="1163" y="280"/>
                          </a:lnTo>
                          <a:lnTo>
                            <a:pt x="1196" y="243"/>
                          </a:lnTo>
                          <a:lnTo>
                            <a:pt x="1217" y="207"/>
                          </a:lnTo>
                          <a:lnTo>
                            <a:pt x="1238" y="169"/>
                          </a:lnTo>
                          <a:lnTo>
                            <a:pt x="1271" y="119"/>
                          </a:lnTo>
                          <a:lnTo>
                            <a:pt x="1284" y="73"/>
                          </a:lnTo>
                          <a:lnTo>
                            <a:pt x="1284" y="36"/>
                          </a:lnTo>
                          <a:lnTo>
                            <a:pt x="1284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69696"/>
                        </a:gs>
                        <a:gs pos="100000">
                          <a:srgbClr val="969696">
                            <a:gamma/>
                            <a:shade val="49804"/>
                            <a:invGamma/>
                          </a:srgbClr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46120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90" y="1816"/>
                      <a:ext cx="2556" cy="1093"/>
                      <a:chOff x="1590" y="1816"/>
                      <a:chExt cx="2556" cy="1093"/>
                    </a:xfrm>
                  </p:grpSpPr>
                  <p:sp>
                    <p:nvSpPr>
                      <p:cNvPr id="46121" name="Freeform 4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590" y="1816"/>
                        <a:ext cx="1283" cy="1093"/>
                      </a:xfrm>
                      <a:custGeom>
                        <a:avLst/>
                        <a:gdLst>
                          <a:gd name="T0" fmla="*/ 1282 w 1283"/>
                          <a:gd name="T1" fmla="*/ 0 h 1093"/>
                          <a:gd name="T2" fmla="*/ 1085 w 1283"/>
                          <a:gd name="T3" fmla="*/ 5 h 1093"/>
                          <a:gd name="T4" fmla="*/ 961 w 1283"/>
                          <a:gd name="T5" fmla="*/ 17 h 1093"/>
                          <a:gd name="T6" fmla="*/ 852 w 1283"/>
                          <a:gd name="T7" fmla="*/ 34 h 1093"/>
                          <a:gd name="T8" fmla="*/ 700 w 1283"/>
                          <a:gd name="T9" fmla="*/ 59 h 1093"/>
                          <a:gd name="T10" fmla="*/ 558 w 1283"/>
                          <a:gd name="T11" fmla="*/ 102 h 1093"/>
                          <a:gd name="T12" fmla="*/ 406 w 1283"/>
                          <a:gd name="T13" fmla="*/ 153 h 1093"/>
                          <a:gd name="T14" fmla="*/ 307 w 1283"/>
                          <a:gd name="T15" fmla="*/ 201 h 1093"/>
                          <a:gd name="T16" fmla="*/ 224 w 1283"/>
                          <a:gd name="T17" fmla="*/ 250 h 1093"/>
                          <a:gd name="T18" fmla="*/ 139 w 1283"/>
                          <a:gd name="T19" fmla="*/ 315 h 1093"/>
                          <a:gd name="T20" fmla="*/ 72 w 1283"/>
                          <a:gd name="T21" fmla="*/ 389 h 1093"/>
                          <a:gd name="T22" fmla="*/ 20 w 1283"/>
                          <a:gd name="T23" fmla="*/ 472 h 1093"/>
                          <a:gd name="T24" fmla="*/ 0 w 1283"/>
                          <a:gd name="T25" fmla="*/ 557 h 1093"/>
                          <a:gd name="T26" fmla="*/ 10 w 1283"/>
                          <a:gd name="T27" fmla="*/ 659 h 1093"/>
                          <a:gd name="T28" fmla="*/ 41 w 1283"/>
                          <a:gd name="T29" fmla="*/ 745 h 1093"/>
                          <a:gd name="T30" fmla="*/ 103 w 1283"/>
                          <a:gd name="T31" fmla="*/ 824 h 1093"/>
                          <a:gd name="T32" fmla="*/ 196 w 1283"/>
                          <a:gd name="T33" fmla="*/ 904 h 1093"/>
                          <a:gd name="T34" fmla="*/ 361 w 1283"/>
                          <a:gd name="T35" fmla="*/ 1006 h 1093"/>
                          <a:gd name="T36" fmla="*/ 527 w 1283"/>
                          <a:gd name="T37" fmla="*/ 1069 h 1093"/>
                          <a:gd name="T38" fmla="*/ 638 w 1283"/>
                          <a:gd name="T39" fmla="*/ 978 h 1093"/>
                          <a:gd name="T40" fmla="*/ 527 w 1283"/>
                          <a:gd name="T41" fmla="*/ 935 h 1093"/>
                          <a:gd name="T42" fmla="*/ 447 w 1283"/>
                          <a:gd name="T43" fmla="*/ 898 h 1093"/>
                          <a:gd name="T44" fmla="*/ 346 w 1283"/>
                          <a:gd name="T45" fmla="*/ 824 h 1093"/>
                          <a:gd name="T46" fmla="*/ 273 w 1283"/>
                          <a:gd name="T47" fmla="*/ 747 h 1093"/>
                          <a:gd name="T48" fmla="*/ 224 w 1283"/>
                          <a:gd name="T49" fmla="*/ 668 h 1093"/>
                          <a:gd name="T50" fmla="*/ 217 w 1283"/>
                          <a:gd name="T51" fmla="*/ 571 h 1093"/>
                          <a:gd name="T52" fmla="*/ 258 w 1283"/>
                          <a:gd name="T53" fmla="*/ 449 h 1093"/>
                          <a:gd name="T54" fmla="*/ 372 w 1283"/>
                          <a:gd name="T55" fmla="*/ 335 h 1093"/>
                          <a:gd name="T56" fmla="*/ 501 w 1283"/>
                          <a:gd name="T57" fmla="*/ 255 h 1093"/>
                          <a:gd name="T58" fmla="*/ 651 w 1283"/>
                          <a:gd name="T59" fmla="*/ 199 h 1093"/>
                          <a:gd name="T60" fmla="*/ 832 w 1283"/>
                          <a:gd name="T61" fmla="*/ 147 h 1093"/>
                          <a:gd name="T62" fmla="*/ 1033 w 1283"/>
                          <a:gd name="T63" fmla="*/ 113 h 1093"/>
                          <a:gd name="T64" fmla="*/ 1282 w 1283"/>
                          <a:gd name="T65" fmla="*/ 102 h 109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283" h="1093">
                            <a:moveTo>
                              <a:pt x="1282" y="102"/>
                            </a:moveTo>
                            <a:lnTo>
                              <a:pt x="1282" y="0"/>
                            </a:lnTo>
                            <a:lnTo>
                              <a:pt x="1168" y="0"/>
                            </a:lnTo>
                            <a:lnTo>
                              <a:pt x="1085" y="5"/>
                            </a:lnTo>
                            <a:lnTo>
                              <a:pt x="1008" y="11"/>
                            </a:lnTo>
                            <a:lnTo>
                              <a:pt x="961" y="17"/>
                            </a:lnTo>
                            <a:lnTo>
                              <a:pt x="914" y="22"/>
                            </a:lnTo>
                            <a:lnTo>
                              <a:pt x="852" y="34"/>
                            </a:lnTo>
                            <a:lnTo>
                              <a:pt x="775" y="45"/>
                            </a:lnTo>
                            <a:lnTo>
                              <a:pt x="700" y="59"/>
                            </a:lnTo>
                            <a:lnTo>
                              <a:pt x="625" y="79"/>
                            </a:lnTo>
                            <a:lnTo>
                              <a:pt x="558" y="102"/>
                            </a:lnTo>
                            <a:lnTo>
                              <a:pt x="491" y="125"/>
                            </a:lnTo>
                            <a:lnTo>
                              <a:pt x="406" y="153"/>
                            </a:lnTo>
                            <a:lnTo>
                              <a:pt x="341" y="187"/>
                            </a:lnTo>
                            <a:lnTo>
                              <a:pt x="307" y="201"/>
                            </a:lnTo>
                            <a:lnTo>
                              <a:pt x="273" y="221"/>
                            </a:lnTo>
                            <a:lnTo>
                              <a:pt x="224" y="250"/>
                            </a:lnTo>
                            <a:lnTo>
                              <a:pt x="175" y="284"/>
                            </a:lnTo>
                            <a:lnTo>
                              <a:pt x="139" y="315"/>
                            </a:lnTo>
                            <a:lnTo>
                              <a:pt x="103" y="343"/>
                            </a:lnTo>
                            <a:lnTo>
                              <a:pt x="72" y="389"/>
                            </a:lnTo>
                            <a:lnTo>
                              <a:pt x="41" y="432"/>
                            </a:lnTo>
                            <a:lnTo>
                              <a:pt x="20" y="472"/>
                            </a:lnTo>
                            <a:lnTo>
                              <a:pt x="5" y="511"/>
                            </a:lnTo>
                            <a:lnTo>
                              <a:pt x="0" y="557"/>
                            </a:lnTo>
                            <a:lnTo>
                              <a:pt x="2" y="614"/>
                            </a:lnTo>
                            <a:lnTo>
                              <a:pt x="10" y="659"/>
                            </a:lnTo>
                            <a:lnTo>
                              <a:pt x="20" y="705"/>
                            </a:lnTo>
                            <a:lnTo>
                              <a:pt x="41" y="745"/>
                            </a:lnTo>
                            <a:lnTo>
                              <a:pt x="67" y="784"/>
                            </a:lnTo>
                            <a:lnTo>
                              <a:pt x="103" y="824"/>
                            </a:lnTo>
                            <a:lnTo>
                              <a:pt x="149" y="870"/>
                            </a:lnTo>
                            <a:lnTo>
                              <a:pt x="196" y="904"/>
                            </a:lnTo>
                            <a:lnTo>
                              <a:pt x="253" y="944"/>
                            </a:lnTo>
                            <a:lnTo>
                              <a:pt x="361" y="1006"/>
                            </a:lnTo>
                            <a:lnTo>
                              <a:pt x="439" y="1035"/>
                            </a:lnTo>
                            <a:lnTo>
                              <a:pt x="527" y="1069"/>
                            </a:lnTo>
                            <a:lnTo>
                              <a:pt x="594" y="1092"/>
                            </a:lnTo>
                            <a:lnTo>
                              <a:pt x="638" y="978"/>
                            </a:lnTo>
                            <a:lnTo>
                              <a:pt x="594" y="964"/>
                            </a:lnTo>
                            <a:lnTo>
                              <a:pt x="527" y="935"/>
                            </a:lnTo>
                            <a:lnTo>
                              <a:pt x="483" y="918"/>
                            </a:lnTo>
                            <a:lnTo>
                              <a:pt x="447" y="898"/>
                            </a:lnTo>
                            <a:lnTo>
                              <a:pt x="387" y="855"/>
                            </a:lnTo>
                            <a:lnTo>
                              <a:pt x="346" y="824"/>
                            </a:lnTo>
                            <a:lnTo>
                              <a:pt x="304" y="782"/>
                            </a:lnTo>
                            <a:lnTo>
                              <a:pt x="273" y="747"/>
                            </a:lnTo>
                            <a:lnTo>
                              <a:pt x="248" y="713"/>
                            </a:lnTo>
                            <a:lnTo>
                              <a:pt x="224" y="668"/>
                            </a:lnTo>
                            <a:lnTo>
                              <a:pt x="217" y="619"/>
                            </a:lnTo>
                            <a:lnTo>
                              <a:pt x="217" y="571"/>
                            </a:lnTo>
                            <a:lnTo>
                              <a:pt x="227" y="511"/>
                            </a:lnTo>
                            <a:lnTo>
                              <a:pt x="258" y="449"/>
                            </a:lnTo>
                            <a:lnTo>
                              <a:pt x="299" y="392"/>
                            </a:lnTo>
                            <a:lnTo>
                              <a:pt x="372" y="335"/>
                            </a:lnTo>
                            <a:lnTo>
                              <a:pt x="439" y="292"/>
                            </a:lnTo>
                            <a:lnTo>
                              <a:pt x="501" y="255"/>
                            </a:lnTo>
                            <a:lnTo>
                              <a:pt x="578" y="221"/>
                            </a:lnTo>
                            <a:lnTo>
                              <a:pt x="651" y="199"/>
                            </a:lnTo>
                            <a:lnTo>
                              <a:pt x="739" y="170"/>
                            </a:lnTo>
                            <a:lnTo>
                              <a:pt x="832" y="147"/>
                            </a:lnTo>
                            <a:lnTo>
                              <a:pt x="914" y="130"/>
                            </a:lnTo>
                            <a:lnTo>
                              <a:pt x="1033" y="113"/>
                            </a:lnTo>
                            <a:lnTo>
                              <a:pt x="1147" y="108"/>
                            </a:lnTo>
                            <a:lnTo>
                              <a:pt x="1282" y="102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B2B2B2">
                              <a:gamma/>
                              <a:shade val="49804"/>
                              <a:invGamma/>
                            </a:srgbClr>
                          </a:gs>
                          <a:gs pos="100000">
                            <a:srgbClr val="B2B2B2"/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22" name="Freeform 4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63" y="1816"/>
                        <a:ext cx="1283" cy="1093"/>
                      </a:xfrm>
                      <a:custGeom>
                        <a:avLst/>
                        <a:gdLst>
                          <a:gd name="T0" fmla="*/ 0 w 1283"/>
                          <a:gd name="T1" fmla="*/ 0 h 1093"/>
                          <a:gd name="T2" fmla="*/ 196 w 1283"/>
                          <a:gd name="T3" fmla="*/ 5 h 1093"/>
                          <a:gd name="T4" fmla="*/ 320 w 1283"/>
                          <a:gd name="T5" fmla="*/ 17 h 1093"/>
                          <a:gd name="T6" fmla="*/ 429 w 1283"/>
                          <a:gd name="T7" fmla="*/ 34 h 1093"/>
                          <a:gd name="T8" fmla="*/ 581 w 1283"/>
                          <a:gd name="T9" fmla="*/ 59 h 1093"/>
                          <a:gd name="T10" fmla="*/ 723 w 1283"/>
                          <a:gd name="T11" fmla="*/ 102 h 1093"/>
                          <a:gd name="T12" fmla="*/ 875 w 1283"/>
                          <a:gd name="T13" fmla="*/ 153 h 1093"/>
                          <a:gd name="T14" fmla="*/ 974 w 1283"/>
                          <a:gd name="T15" fmla="*/ 201 h 1093"/>
                          <a:gd name="T16" fmla="*/ 1057 w 1283"/>
                          <a:gd name="T17" fmla="*/ 250 h 1093"/>
                          <a:gd name="T18" fmla="*/ 1142 w 1283"/>
                          <a:gd name="T19" fmla="*/ 315 h 1093"/>
                          <a:gd name="T20" fmla="*/ 1209 w 1283"/>
                          <a:gd name="T21" fmla="*/ 389 h 1093"/>
                          <a:gd name="T22" fmla="*/ 1261 w 1283"/>
                          <a:gd name="T23" fmla="*/ 472 h 1093"/>
                          <a:gd name="T24" fmla="*/ 1282 w 1283"/>
                          <a:gd name="T25" fmla="*/ 557 h 1093"/>
                          <a:gd name="T26" fmla="*/ 1271 w 1283"/>
                          <a:gd name="T27" fmla="*/ 659 h 1093"/>
                          <a:gd name="T28" fmla="*/ 1240 w 1283"/>
                          <a:gd name="T29" fmla="*/ 745 h 1093"/>
                          <a:gd name="T30" fmla="*/ 1178 w 1283"/>
                          <a:gd name="T31" fmla="*/ 824 h 1093"/>
                          <a:gd name="T32" fmla="*/ 1085 w 1283"/>
                          <a:gd name="T33" fmla="*/ 904 h 1093"/>
                          <a:gd name="T34" fmla="*/ 920 w 1283"/>
                          <a:gd name="T35" fmla="*/ 1006 h 1093"/>
                          <a:gd name="T36" fmla="*/ 754 w 1283"/>
                          <a:gd name="T37" fmla="*/ 1069 h 1093"/>
                          <a:gd name="T38" fmla="*/ 643 w 1283"/>
                          <a:gd name="T39" fmla="*/ 978 h 1093"/>
                          <a:gd name="T40" fmla="*/ 754 w 1283"/>
                          <a:gd name="T41" fmla="*/ 935 h 1093"/>
                          <a:gd name="T42" fmla="*/ 834 w 1283"/>
                          <a:gd name="T43" fmla="*/ 898 h 1093"/>
                          <a:gd name="T44" fmla="*/ 935 w 1283"/>
                          <a:gd name="T45" fmla="*/ 824 h 1093"/>
                          <a:gd name="T46" fmla="*/ 1008 w 1283"/>
                          <a:gd name="T47" fmla="*/ 747 h 1093"/>
                          <a:gd name="T48" fmla="*/ 1057 w 1283"/>
                          <a:gd name="T49" fmla="*/ 668 h 1093"/>
                          <a:gd name="T50" fmla="*/ 1064 w 1283"/>
                          <a:gd name="T51" fmla="*/ 571 h 1093"/>
                          <a:gd name="T52" fmla="*/ 1023 w 1283"/>
                          <a:gd name="T53" fmla="*/ 449 h 1093"/>
                          <a:gd name="T54" fmla="*/ 909 w 1283"/>
                          <a:gd name="T55" fmla="*/ 335 h 1093"/>
                          <a:gd name="T56" fmla="*/ 780 w 1283"/>
                          <a:gd name="T57" fmla="*/ 255 h 1093"/>
                          <a:gd name="T58" fmla="*/ 630 w 1283"/>
                          <a:gd name="T59" fmla="*/ 199 h 1093"/>
                          <a:gd name="T60" fmla="*/ 449 w 1283"/>
                          <a:gd name="T61" fmla="*/ 147 h 1093"/>
                          <a:gd name="T62" fmla="*/ 248 w 1283"/>
                          <a:gd name="T63" fmla="*/ 113 h 1093"/>
                          <a:gd name="T64" fmla="*/ 0 w 1283"/>
                          <a:gd name="T65" fmla="*/ 102 h 109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</a:cxnLst>
                        <a:rect l="0" t="0" r="r" b="b"/>
                        <a:pathLst>
                          <a:path w="1283" h="1093">
                            <a:moveTo>
                              <a:pt x="0" y="102"/>
                            </a:moveTo>
                            <a:lnTo>
                              <a:pt x="0" y="0"/>
                            </a:lnTo>
                            <a:lnTo>
                              <a:pt x="113" y="0"/>
                            </a:lnTo>
                            <a:lnTo>
                              <a:pt x="196" y="5"/>
                            </a:lnTo>
                            <a:lnTo>
                              <a:pt x="273" y="11"/>
                            </a:lnTo>
                            <a:lnTo>
                              <a:pt x="320" y="17"/>
                            </a:lnTo>
                            <a:lnTo>
                              <a:pt x="367" y="22"/>
                            </a:lnTo>
                            <a:lnTo>
                              <a:pt x="429" y="34"/>
                            </a:lnTo>
                            <a:lnTo>
                              <a:pt x="506" y="45"/>
                            </a:lnTo>
                            <a:lnTo>
                              <a:pt x="581" y="59"/>
                            </a:lnTo>
                            <a:lnTo>
                              <a:pt x="656" y="79"/>
                            </a:lnTo>
                            <a:lnTo>
                              <a:pt x="723" y="102"/>
                            </a:lnTo>
                            <a:lnTo>
                              <a:pt x="790" y="125"/>
                            </a:lnTo>
                            <a:lnTo>
                              <a:pt x="875" y="153"/>
                            </a:lnTo>
                            <a:lnTo>
                              <a:pt x="940" y="187"/>
                            </a:lnTo>
                            <a:lnTo>
                              <a:pt x="974" y="201"/>
                            </a:lnTo>
                            <a:lnTo>
                              <a:pt x="1008" y="221"/>
                            </a:lnTo>
                            <a:lnTo>
                              <a:pt x="1057" y="250"/>
                            </a:lnTo>
                            <a:lnTo>
                              <a:pt x="1106" y="284"/>
                            </a:lnTo>
                            <a:lnTo>
                              <a:pt x="1142" y="315"/>
                            </a:lnTo>
                            <a:lnTo>
                              <a:pt x="1178" y="343"/>
                            </a:lnTo>
                            <a:lnTo>
                              <a:pt x="1209" y="389"/>
                            </a:lnTo>
                            <a:lnTo>
                              <a:pt x="1240" y="432"/>
                            </a:lnTo>
                            <a:lnTo>
                              <a:pt x="1261" y="472"/>
                            </a:lnTo>
                            <a:lnTo>
                              <a:pt x="1276" y="511"/>
                            </a:lnTo>
                            <a:lnTo>
                              <a:pt x="1282" y="557"/>
                            </a:lnTo>
                            <a:lnTo>
                              <a:pt x="1279" y="614"/>
                            </a:lnTo>
                            <a:lnTo>
                              <a:pt x="1271" y="659"/>
                            </a:lnTo>
                            <a:lnTo>
                              <a:pt x="1261" y="705"/>
                            </a:lnTo>
                            <a:lnTo>
                              <a:pt x="1240" y="745"/>
                            </a:lnTo>
                            <a:lnTo>
                              <a:pt x="1214" y="784"/>
                            </a:lnTo>
                            <a:lnTo>
                              <a:pt x="1178" y="824"/>
                            </a:lnTo>
                            <a:lnTo>
                              <a:pt x="1132" y="870"/>
                            </a:lnTo>
                            <a:lnTo>
                              <a:pt x="1085" y="904"/>
                            </a:lnTo>
                            <a:lnTo>
                              <a:pt x="1028" y="944"/>
                            </a:lnTo>
                            <a:lnTo>
                              <a:pt x="920" y="1006"/>
                            </a:lnTo>
                            <a:lnTo>
                              <a:pt x="842" y="1035"/>
                            </a:lnTo>
                            <a:lnTo>
                              <a:pt x="754" y="1069"/>
                            </a:lnTo>
                            <a:lnTo>
                              <a:pt x="687" y="1092"/>
                            </a:lnTo>
                            <a:lnTo>
                              <a:pt x="643" y="978"/>
                            </a:lnTo>
                            <a:lnTo>
                              <a:pt x="687" y="964"/>
                            </a:lnTo>
                            <a:lnTo>
                              <a:pt x="754" y="935"/>
                            </a:lnTo>
                            <a:lnTo>
                              <a:pt x="798" y="918"/>
                            </a:lnTo>
                            <a:lnTo>
                              <a:pt x="834" y="898"/>
                            </a:lnTo>
                            <a:lnTo>
                              <a:pt x="894" y="855"/>
                            </a:lnTo>
                            <a:lnTo>
                              <a:pt x="935" y="824"/>
                            </a:lnTo>
                            <a:lnTo>
                              <a:pt x="977" y="782"/>
                            </a:lnTo>
                            <a:lnTo>
                              <a:pt x="1008" y="747"/>
                            </a:lnTo>
                            <a:lnTo>
                              <a:pt x="1033" y="713"/>
                            </a:lnTo>
                            <a:lnTo>
                              <a:pt x="1057" y="668"/>
                            </a:lnTo>
                            <a:lnTo>
                              <a:pt x="1064" y="619"/>
                            </a:lnTo>
                            <a:lnTo>
                              <a:pt x="1064" y="571"/>
                            </a:lnTo>
                            <a:lnTo>
                              <a:pt x="1054" y="511"/>
                            </a:lnTo>
                            <a:lnTo>
                              <a:pt x="1023" y="449"/>
                            </a:lnTo>
                            <a:lnTo>
                              <a:pt x="982" y="392"/>
                            </a:lnTo>
                            <a:lnTo>
                              <a:pt x="909" y="335"/>
                            </a:lnTo>
                            <a:lnTo>
                              <a:pt x="842" y="292"/>
                            </a:lnTo>
                            <a:lnTo>
                              <a:pt x="780" y="255"/>
                            </a:lnTo>
                            <a:lnTo>
                              <a:pt x="703" y="221"/>
                            </a:lnTo>
                            <a:lnTo>
                              <a:pt x="630" y="199"/>
                            </a:lnTo>
                            <a:lnTo>
                              <a:pt x="542" y="170"/>
                            </a:lnTo>
                            <a:lnTo>
                              <a:pt x="449" y="147"/>
                            </a:lnTo>
                            <a:lnTo>
                              <a:pt x="367" y="130"/>
                            </a:lnTo>
                            <a:lnTo>
                              <a:pt x="248" y="113"/>
                            </a:lnTo>
                            <a:lnTo>
                              <a:pt x="134" y="108"/>
                            </a:lnTo>
                            <a:lnTo>
                              <a:pt x="0" y="102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B2B2B2"/>
                          </a:gs>
                          <a:gs pos="100000">
                            <a:srgbClr val="B2B2B2">
                              <a:gamma/>
                              <a:shade val="49804"/>
                              <a:invGamma/>
                            </a:srgbClr>
                          </a:gs>
                        </a:gsLst>
                        <a:lin ang="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</p:grpSp>
              </p:grpSp>
              <p:grpSp>
                <p:nvGrpSpPr>
                  <p:cNvPr id="46123" name="Group 4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33" y="1329"/>
                    <a:ext cx="685" cy="1529"/>
                    <a:chOff x="2533" y="1329"/>
                    <a:chExt cx="685" cy="1529"/>
                  </a:xfrm>
                </p:grpSpPr>
                <p:sp>
                  <p:nvSpPr>
                    <p:cNvPr id="46124" name="Rectangl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004"/>
                      <a:ext cx="16" cy="593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FF5E29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25" name="Rectangl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183" y="2019"/>
                      <a:ext cx="16" cy="59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FF5E29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26" name="Oval 4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7" y="2586"/>
                      <a:ext cx="647" cy="27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3300"/>
                        </a:gs>
                        <a:gs pos="100000">
                          <a:srgbClr val="FFCC00"/>
                        </a:gs>
                      </a:gsLst>
                      <a:lin ang="5400000" scaled="1"/>
                    </a:gradFill>
                    <a:ln w="12700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27" name="Oval 4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7" y="2562"/>
                      <a:ext cx="647" cy="27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3300"/>
                        </a:gs>
                        <a:gs pos="100000">
                          <a:srgbClr val="FFCC00"/>
                        </a:gs>
                      </a:gsLst>
                      <a:lin ang="5400000" scaled="1"/>
                    </a:gradFill>
                    <a:ln w="12700">
                      <a:solidFill>
                        <a:srgbClr val="FFCC66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28" name="Oval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7" y="2539"/>
                      <a:ext cx="647" cy="27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6633"/>
                        </a:gs>
                        <a:gs pos="100000">
                          <a:srgbClr val="FF9933"/>
                        </a:gs>
                      </a:gsLst>
                      <a:lin ang="5400000" scaled="1"/>
                    </a:gradFill>
                    <a:ln w="12700">
                      <a:solidFill>
                        <a:srgbClr val="FFCC66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29" name="Oval 4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512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6633"/>
                        </a:gs>
                        <a:gs pos="100000">
                          <a:srgbClr val="FF9933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0" name="Oval 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488"/>
                      <a:ext cx="655" cy="2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6633"/>
                        </a:gs>
                        <a:gs pos="100000">
                          <a:srgbClr val="FF9933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1" name="Oval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465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6633"/>
                        </a:gs>
                        <a:gs pos="100000">
                          <a:srgbClr val="FF9933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2" name="Oval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441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3300"/>
                        </a:gs>
                        <a:gs pos="100000">
                          <a:srgbClr val="FFCC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3" name="Oval 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441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4E14"/>
                        </a:gs>
                        <a:gs pos="100000">
                          <a:srgbClr val="FF9933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4" name="Oval 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406"/>
                      <a:ext cx="655" cy="2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9933"/>
                        </a:gs>
                        <a:gs pos="100000">
                          <a:srgbClr val="FF501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5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395"/>
                      <a:ext cx="655" cy="27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4314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6" name="Oval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372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7" name="Oval 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349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8" name="Oval 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349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39" name="Oval 5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321"/>
                      <a:ext cx="655" cy="27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CC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40" name="Oval 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290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CC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41" name="Oval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261"/>
                      <a:ext cx="655" cy="2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CC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42" name="Oval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235"/>
                      <a:ext cx="655" cy="2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C731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43" name="Oval 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195"/>
                      <a:ext cx="655" cy="281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3300"/>
                        </a:gs>
                        <a:gs pos="100000">
                          <a:srgbClr val="B43C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44" name="Oval 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43" y="2155"/>
                      <a:ext cx="655" cy="2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CC3300"/>
                        </a:gs>
                        <a:gs pos="100000">
                          <a:srgbClr val="993300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grpSp>
                  <p:nvGrpSpPr>
                    <p:cNvPr id="46145" name="Group 6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547" y="1869"/>
                      <a:ext cx="649" cy="531"/>
                      <a:chOff x="2547" y="1869"/>
                      <a:chExt cx="649" cy="531"/>
                    </a:xfrm>
                  </p:grpSpPr>
                  <p:sp>
                    <p:nvSpPr>
                      <p:cNvPr id="46146" name="Oval 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7" y="2128"/>
                        <a:ext cx="647" cy="27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47" name="Oval 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7" y="2097"/>
                        <a:ext cx="647" cy="27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48" name="Oval 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9" y="2083"/>
                        <a:ext cx="647" cy="27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49" name="Oval 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9" y="2048"/>
                        <a:ext cx="647" cy="27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50" name="Oval 7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9" y="2018"/>
                        <a:ext cx="647" cy="271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51" name="Oval 7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549" y="1986"/>
                        <a:ext cx="647" cy="27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CC3300"/>
                          </a:gs>
                          <a:gs pos="100000">
                            <a:srgbClr val="993300"/>
                          </a:gs>
                        </a:gsLst>
                        <a:lin ang="5400000" scaled="1"/>
                      </a:gradFill>
                      <a:ln w="1270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grpSp>
                    <p:nvGrpSpPr>
                      <p:cNvPr id="46152" name="Group 7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549" y="1869"/>
                        <a:ext cx="647" cy="370"/>
                        <a:chOff x="2549" y="1869"/>
                        <a:chExt cx="647" cy="370"/>
                      </a:xfrm>
                    </p:grpSpPr>
                    <p:sp>
                      <p:nvSpPr>
                        <p:cNvPr id="46153" name="Oval 7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549" y="1966"/>
                          <a:ext cx="647" cy="27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CC3300"/>
                            </a:gs>
                            <a:gs pos="100000">
                              <a:srgbClr val="993300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154" name="Oval 7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549" y="1931"/>
                          <a:ext cx="647" cy="27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CC3300"/>
                            </a:gs>
                            <a:gs pos="100000">
                              <a:srgbClr val="993300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155" name="Oval 7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549" y="1901"/>
                          <a:ext cx="647" cy="27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CC3300"/>
                            </a:gs>
                            <a:gs pos="100000">
                              <a:srgbClr val="993300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156" name="Oval 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549" y="1869"/>
                          <a:ext cx="647" cy="273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CC3300"/>
                            </a:gs>
                            <a:gs pos="100000">
                              <a:srgbClr val="993300"/>
                            </a:gs>
                          </a:gsLst>
                          <a:lin ang="5400000" scaled="1"/>
                        </a:gradFill>
                        <a:ln w="12700">
                          <a:solidFill>
                            <a:srgbClr val="9933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</p:grpSp>
                <p:grpSp>
                  <p:nvGrpSpPr>
                    <p:cNvPr id="46157" name="Group 7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533" y="1329"/>
                      <a:ext cx="685" cy="1235"/>
                      <a:chOff x="2533" y="1329"/>
                      <a:chExt cx="685" cy="1235"/>
                    </a:xfrm>
                  </p:grpSpPr>
                  <p:sp>
                    <p:nvSpPr>
                      <p:cNvPr id="46158" name="Rectangle 7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3" y="1329"/>
                        <a:ext cx="18" cy="455"/>
                      </a:xfrm>
                      <a:prstGeom prst="rect">
                        <a:avLst/>
                      </a:prstGeom>
                      <a:solidFill>
                        <a:srgbClr val="663300"/>
                      </a:solidFill>
                      <a:ln w="127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59" name="Freeform 7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4" y="1680"/>
                        <a:ext cx="255" cy="456"/>
                      </a:xfrm>
                      <a:custGeom>
                        <a:avLst/>
                        <a:gdLst>
                          <a:gd name="T0" fmla="*/ 254 w 255"/>
                          <a:gd name="T1" fmla="*/ 404 h 456"/>
                          <a:gd name="T2" fmla="*/ 230 w 255"/>
                          <a:gd name="T3" fmla="*/ 318 h 456"/>
                          <a:gd name="T4" fmla="*/ 211 w 255"/>
                          <a:gd name="T5" fmla="*/ 252 h 456"/>
                          <a:gd name="T6" fmla="*/ 171 w 255"/>
                          <a:gd name="T7" fmla="*/ 194 h 456"/>
                          <a:gd name="T8" fmla="*/ 113 w 255"/>
                          <a:gd name="T9" fmla="*/ 128 h 456"/>
                          <a:gd name="T10" fmla="*/ 58 w 255"/>
                          <a:gd name="T11" fmla="*/ 70 h 456"/>
                          <a:gd name="T12" fmla="*/ 0 w 255"/>
                          <a:gd name="T13" fmla="*/ 23 h 456"/>
                          <a:gd name="T14" fmla="*/ 0 w 255"/>
                          <a:gd name="T15" fmla="*/ 0 h 456"/>
                          <a:gd name="T16" fmla="*/ 0 w 255"/>
                          <a:gd name="T17" fmla="*/ 451 h 456"/>
                          <a:gd name="T18" fmla="*/ 42 w 255"/>
                          <a:gd name="T19" fmla="*/ 455 h 456"/>
                          <a:gd name="T20" fmla="*/ 85 w 255"/>
                          <a:gd name="T21" fmla="*/ 455 h 456"/>
                          <a:gd name="T22" fmla="*/ 136 w 255"/>
                          <a:gd name="T23" fmla="*/ 443 h 456"/>
                          <a:gd name="T24" fmla="*/ 183 w 255"/>
                          <a:gd name="T25" fmla="*/ 435 h 456"/>
                          <a:gd name="T26" fmla="*/ 218 w 255"/>
                          <a:gd name="T27" fmla="*/ 423 h 456"/>
                          <a:gd name="T28" fmla="*/ 254 w 255"/>
                          <a:gd name="T29" fmla="*/ 404 h 45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255" h="456">
                            <a:moveTo>
                              <a:pt x="254" y="404"/>
                            </a:moveTo>
                            <a:lnTo>
                              <a:pt x="230" y="318"/>
                            </a:lnTo>
                            <a:lnTo>
                              <a:pt x="211" y="252"/>
                            </a:lnTo>
                            <a:lnTo>
                              <a:pt x="171" y="194"/>
                            </a:lnTo>
                            <a:lnTo>
                              <a:pt x="113" y="128"/>
                            </a:lnTo>
                            <a:lnTo>
                              <a:pt x="58" y="70"/>
                            </a:lnTo>
                            <a:lnTo>
                              <a:pt x="0" y="23"/>
                            </a:lnTo>
                            <a:lnTo>
                              <a:pt x="0" y="0"/>
                            </a:lnTo>
                            <a:lnTo>
                              <a:pt x="0" y="451"/>
                            </a:lnTo>
                            <a:lnTo>
                              <a:pt x="42" y="455"/>
                            </a:lnTo>
                            <a:lnTo>
                              <a:pt x="85" y="455"/>
                            </a:lnTo>
                            <a:lnTo>
                              <a:pt x="136" y="443"/>
                            </a:lnTo>
                            <a:lnTo>
                              <a:pt x="183" y="435"/>
                            </a:lnTo>
                            <a:lnTo>
                              <a:pt x="218" y="423"/>
                            </a:lnTo>
                            <a:lnTo>
                              <a:pt x="254" y="404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663300"/>
                          </a:gs>
                          <a:gs pos="100000">
                            <a:srgbClr val="AC3900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60" name="Freeform 8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533" y="1653"/>
                        <a:ext cx="343" cy="448"/>
                      </a:xfrm>
                      <a:custGeom>
                        <a:avLst/>
                        <a:gdLst>
                          <a:gd name="T0" fmla="*/ 85 w 343"/>
                          <a:gd name="T1" fmla="*/ 431 h 448"/>
                          <a:gd name="T2" fmla="*/ 62 w 343"/>
                          <a:gd name="T3" fmla="*/ 412 h 448"/>
                          <a:gd name="T4" fmla="*/ 54 w 343"/>
                          <a:gd name="T5" fmla="*/ 408 h 448"/>
                          <a:gd name="T6" fmla="*/ 46 w 343"/>
                          <a:gd name="T7" fmla="*/ 392 h 448"/>
                          <a:gd name="T8" fmla="*/ 38 w 343"/>
                          <a:gd name="T9" fmla="*/ 384 h 448"/>
                          <a:gd name="T10" fmla="*/ 31 w 343"/>
                          <a:gd name="T11" fmla="*/ 365 h 448"/>
                          <a:gd name="T12" fmla="*/ 23 w 343"/>
                          <a:gd name="T13" fmla="*/ 357 h 448"/>
                          <a:gd name="T14" fmla="*/ 23 w 343"/>
                          <a:gd name="T15" fmla="*/ 342 h 448"/>
                          <a:gd name="T16" fmla="*/ 15 w 343"/>
                          <a:gd name="T17" fmla="*/ 345 h 448"/>
                          <a:gd name="T18" fmla="*/ 7 w 343"/>
                          <a:gd name="T19" fmla="*/ 330 h 448"/>
                          <a:gd name="T20" fmla="*/ 0 w 343"/>
                          <a:gd name="T21" fmla="*/ 279 h 448"/>
                          <a:gd name="T22" fmla="*/ 7 w 343"/>
                          <a:gd name="T23" fmla="*/ 244 h 448"/>
                          <a:gd name="T24" fmla="*/ 23 w 343"/>
                          <a:gd name="T25" fmla="*/ 213 h 448"/>
                          <a:gd name="T26" fmla="*/ 62 w 343"/>
                          <a:gd name="T27" fmla="*/ 171 h 448"/>
                          <a:gd name="T28" fmla="*/ 136 w 343"/>
                          <a:gd name="T29" fmla="*/ 124 h 448"/>
                          <a:gd name="T30" fmla="*/ 198 w 343"/>
                          <a:gd name="T31" fmla="*/ 101 h 448"/>
                          <a:gd name="T32" fmla="*/ 252 w 343"/>
                          <a:gd name="T33" fmla="*/ 81 h 448"/>
                          <a:gd name="T34" fmla="*/ 272 w 343"/>
                          <a:gd name="T35" fmla="*/ 73 h 448"/>
                          <a:gd name="T36" fmla="*/ 299 w 343"/>
                          <a:gd name="T37" fmla="*/ 50 h 448"/>
                          <a:gd name="T38" fmla="*/ 342 w 343"/>
                          <a:gd name="T39" fmla="*/ 0 h 448"/>
                          <a:gd name="T40" fmla="*/ 342 w 343"/>
                          <a:gd name="T41" fmla="*/ 69 h 448"/>
                          <a:gd name="T42" fmla="*/ 291 w 343"/>
                          <a:gd name="T43" fmla="*/ 116 h 448"/>
                          <a:gd name="T44" fmla="*/ 260 w 343"/>
                          <a:gd name="T45" fmla="*/ 143 h 448"/>
                          <a:gd name="T46" fmla="*/ 225 w 343"/>
                          <a:gd name="T47" fmla="*/ 178 h 448"/>
                          <a:gd name="T48" fmla="*/ 186 w 343"/>
                          <a:gd name="T49" fmla="*/ 229 h 448"/>
                          <a:gd name="T50" fmla="*/ 163 w 343"/>
                          <a:gd name="T51" fmla="*/ 256 h 448"/>
                          <a:gd name="T52" fmla="*/ 139 w 343"/>
                          <a:gd name="T53" fmla="*/ 307 h 448"/>
                          <a:gd name="T54" fmla="*/ 124 w 343"/>
                          <a:gd name="T55" fmla="*/ 353 h 448"/>
                          <a:gd name="T56" fmla="*/ 116 w 343"/>
                          <a:gd name="T57" fmla="*/ 384 h 448"/>
                          <a:gd name="T58" fmla="*/ 112 w 343"/>
                          <a:gd name="T59" fmla="*/ 447 h 448"/>
                          <a:gd name="T60" fmla="*/ 85 w 343"/>
                          <a:gd name="T61" fmla="*/ 431 h 4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343" h="448">
                            <a:moveTo>
                              <a:pt x="85" y="431"/>
                            </a:moveTo>
                            <a:lnTo>
                              <a:pt x="62" y="412"/>
                            </a:lnTo>
                            <a:lnTo>
                              <a:pt x="54" y="408"/>
                            </a:lnTo>
                            <a:lnTo>
                              <a:pt x="46" y="392"/>
                            </a:lnTo>
                            <a:lnTo>
                              <a:pt x="38" y="384"/>
                            </a:lnTo>
                            <a:lnTo>
                              <a:pt x="31" y="365"/>
                            </a:lnTo>
                            <a:lnTo>
                              <a:pt x="23" y="357"/>
                            </a:lnTo>
                            <a:lnTo>
                              <a:pt x="23" y="342"/>
                            </a:lnTo>
                            <a:lnTo>
                              <a:pt x="15" y="345"/>
                            </a:lnTo>
                            <a:lnTo>
                              <a:pt x="7" y="330"/>
                            </a:lnTo>
                            <a:lnTo>
                              <a:pt x="0" y="279"/>
                            </a:lnTo>
                            <a:lnTo>
                              <a:pt x="7" y="244"/>
                            </a:lnTo>
                            <a:lnTo>
                              <a:pt x="23" y="213"/>
                            </a:lnTo>
                            <a:lnTo>
                              <a:pt x="62" y="171"/>
                            </a:lnTo>
                            <a:lnTo>
                              <a:pt x="136" y="124"/>
                            </a:lnTo>
                            <a:lnTo>
                              <a:pt x="198" y="101"/>
                            </a:lnTo>
                            <a:lnTo>
                              <a:pt x="252" y="81"/>
                            </a:lnTo>
                            <a:lnTo>
                              <a:pt x="272" y="73"/>
                            </a:lnTo>
                            <a:lnTo>
                              <a:pt x="299" y="50"/>
                            </a:lnTo>
                            <a:lnTo>
                              <a:pt x="342" y="0"/>
                            </a:lnTo>
                            <a:lnTo>
                              <a:pt x="342" y="69"/>
                            </a:lnTo>
                            <a:lnTo>
                              <a:pt x="291" y="116"/>
                            </a:lnTo>
                            <a:lnTo>
                              <a:pt x="260" y="143"/>
                            </a:lnTo>
                            <a:lnTo>
                              <a:pt x="225" y="178"/>
                            </a:lnTo>
                            <a:lnTo>
                              <a:pt x="186" y="229"/>
                            </a:lnTo>
                            <a:lnTo>
                              <a:pt x="163" y="256"/>
                            </a:lnTo>
                            <a:lnTo>
                              <a:pt x="139" y="307"/>
                            </a:lnTo>
                            <a:lnTo>
                              <a:pt x="124" y="353"/>
                            </a:lnTo>
                            <a:lnTo>
                              <a:pt x="116" y="384"/>
                            </a:lnTo>
                            <a:lnTo>
                              <a:pt x="112" y="447"/>
                            </a:lnTo>
                            <a:lnTo>
                              <a:pt x="85" y="431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663300"/>
                          </a:gs>
                          <a:gs pos="100000">
                            <a:srgbClr val="AC3900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61" name="Freeform 81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4" y="1660"/>
                        <a:ext cx="344" cy="448"/>
                      </a:xfrm>
                      <a:custGeom>
                        <a:avLst/>
                        <a:gdLst>
                          <a:gd name="T0" fmla="*/ 257 w 344"/>
                          <a:gd name="T1" fmla="*/ 431 h 448"/>
                          <a:gd name="T2" fmla="*/ 280 w 344"/>
                          <a:gd name="T3" fmla="*/ 412 h 448"/>
                          <a:gd name="T4" fmla="*/ 288 w 344"/>
                          <a:gd name="T5" fmla="*/ 408 h 448"/>
                          <a:gd name="T6" fmla="*/ 296 w 344"/>
                          <a:gd name="T7" fmla="*/ 392 h 448"/>
                          <a:gd name="T8" fmla="*/ 304 w 344"/>
                          <a:gd name="T9" fmla="*/ 384 h 448"/>
                          <a:gd name="T10" fmla="*/ 311 w 344"/>
                          <a:gd name="T11" fmla="*/ 365 h 448"/>
                          <a:gd name="T12" fmla="*/ 319 w 344"/>
                          <a:gd name="T13" fmla="*/ 357 h 448"/>
                          <a:gd name="T14" fmla="*/ 319 w 344"/>
                          <a:gd name="T15" fmla="*/ 342 h 448"/>
                          <a:gd name="T16" fmla="*/ 327 w 344"/>
                          <a:gd name="T17" fmla="*/ 345 h 448"/>
                          <a:gd name="T18" fmla="*/ 335 w 344"/>
                          <a:gd name="T19" fmla="*/ 330 h 448"/>
                          <a:gd name="T20" fmla="*/ 343 w 344"/>
                          <a:gd name="T21" fmla="*/ 279 h 448"/>
                          <a:gd name="T22" fmla="*/ 335 w 344"/>
                          <a:gd name="T23" fmla="*/ 244 h 448"/>
                          <a:gd name="T24" fmla="*/ 319 w 344"/>
                          <a:gd name="T25" fmla="*/ 213 h 448"/>
                          <a:gd name="T26" fmla="*/ 280 w 344"/>
                          <a:gd name="T27" fmla="*/ 171 h 448"/>
                          <a:gd name="T28" fmla="*/ 206 w 344"/>
                          <a:gd name="T29" fmla="*/ 124 h 448"/>
                          <a:gd name="T30" fmla="*/ 144 w 344"/>
                          <a:gd name="T31" fmla="*/ 101 h 448"/>
                          <a:gd name="T32" fmla="*/ 89 w 344"/>
                          <a:gd name="T33" fmla="*/ 81 h 448"/>
                          <a:gd name="T34" fmla="*/ 70 w 344"/>
                          <a:gd name="T35" fmla="*/ 73 h 448"/>
                          <a:gd name="T36" fmla="*/ 42 w 344"/>
                          <a:gd name="T37" fmla="*/ 50 h 448"/>
                          <a:gd name="T38" fmla="*/ 0 w 344"/>
                          <a:gd name="T39" fmla="*/ 0 h 448"/>
                          <a:gd name="T40" fmla="*/ 0 w 344"/>
                          <a:gd name="T41" fmla="*/ 69 h 448"/>
                          <a:gd name="T42" fmla="*/ 50 w 344"/>
                          <a:gd name="T43" fmla="*/ 116 h 448"/>
                          <a:gd name="T44" fmla="*/ 81 w 344"/>
                          <a:gd name="T45" fmla="*/ 143 h 448"/>
                          <a:gd name="T46" fmla="*/ 116 w 344"/>
                          <a:gd name="T47" fmla="*/ 178 h 448"/>
                          <a:gd name="T48" fmla="*/ 155 w 344"/>
                          <a:gd name="T49" fmla="*/ 229 h 448"/>
                          <a:gd name="T50" fmla="*/ 179 w 344"/>
                          <a:gd name="T51" fmla="*/ 256 h 448"/>
                          <a:gd name="T52" fmla="*/ 202 w 344"/>
                          <a:gd name="T53" fmla="*/ 307 h 448"/>
                          <a:gd name="T54" fmla="*/ 218 w 344"/>
                          <a:gd name="T55" fmla="*/ 353 h 448"/>
                          <a:gd name="T56" fmla="*/ 226 w 344"/>
                          <a:gd name="T57" fmla="*/ 384 h 448"/>
                          <a:gd name="T58" fmla="*/ 229 w 344"/>
                          <a:gd name="T59" fmla="*/ 447 h 448"/>
                          <a:gd name="T60" fmla="*/ 257 w 344"/>
                          <a:gd name="T61" fmla="*/ 431 h 4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344" h="448">
                            <a:moveTo>
                              <a:pt x="257" y="431"/>
                            </a:moveTo>
                            <a:lnTo>
                              <a:pt x="280" y="412"/>
                            </a:lnTo>
                            <a:lnTo>
                              <a:pt x="288" y="408"/>
                            </a:lnTo>
                            <a:lnTo>
                              <a:pt x="296" y="392"/>
                            </a:lnTo>
                            <a:lnTo>
                              <a:pt x="304" y="384"/>
                            </a:lnTo>
                            <a:lnTo>
                              <a:pt x="311" y="365"/>
                            </a:lnTo>
                            <a:lnTo>
                              <a:pt x="319" y="357"/>
                            </a:lnTo>
                            <a:lnTo>
                              <a:pt x="319" y="342"/>
                            </a:lnTo>
                            <a:lnTo>
                              <a:pt x="327" y="345"/>
                            </a:lnTo>
                            <a:lnTo>
                              <a:pt x="335" y="330"/>
                            </a:lnTo>
                            <a:lnTo>
                              <a:pt x="343" y="279"/>
                            </a:lnTo>
                            <a:lnTo>
                              <a:pt x="335" y="244"/>
                            </a:lnTo>
                            <a:lnTo>
                              <a:pt x="319" y="213"/>
                            </a:lnTo>
                            <a:lnTo>
                              <a:pt x="280" y="171"/>
                            </a:lnTo>
                            <a:lnTo>
                              <a:pt x="206" y="124"/>
                            </a:lnTo>
                            <a:lnTo>
                              <a:pt x="144" y="101"/>
                            </a:lnTo>
                            <a:lnTo>
                              <a:pt x="89" y="81"/>
                            </a:lnTo>
                            <a:lnTo>
                              <a:pt x="70" y="73"/>
                            </a:lnTo>
                            <a:lnTo>
                              <a:pt x="42" y="50"/>
                            </a:lnTo>
                            <a:lnTo>
                              <a:pt x="0" y="0"/>
                            </a:lnTo>
                            <a:lnTo>
                              <a:pt x="0" y="69"/>
                            </a:lnTo>
                            <a:lnTo>
                              <a:pt x="50" y="116"/>
                            </a:lnTo>
                            <a:lnTo>
                              <a:pt x="81" y="143"/>
                            </a:lnTo>
                            <a:lnTo>
                              <a:pt x="116" y="178"/>
                            </a:lnTo>
                            <a:lnTo>
                              <a:pt x="155" y="229"/>
                            </a:lnTo>
                            <a:lnTo>
                              <a:pt x="179" y="256"/>
                            </a:lnTo>
                            <a:lnTo>
                              <a:pt x="202" y="307"/>
                            </a:lnTo>
                            <a:lnTo>
                              <a:pt x="218" y="353"/>
                            </a:lnTo>
                            <a:lnTo>
                              <a:pt x="226" y="384"/>
                            </a:lnTo>
                            <a:lnTo>
                              <a:pt x="229" y="447"/>
                            </a:lnTo>
                            <a:lnTo>
                              <a:pt x="257" y="431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663300"/>
                          </a:gs>
                          <a:gs pos="100000">
                            <a:srgbClr val="AC3900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62" name="Freeform 8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32" y="1684"/>
                        <a:ext cx="243" cy="452"/>
                      </a:xfrm>
                      <a:custGeom>
                        <a:avLst/>
                        <a:gdLst>
                          <a:gd name="T0" fmla="*/ 0 w 243"/>
                          <a:gd name="T1" fmla="*/ 388 h 452"/>
                          <a:gd name="T2" fmla="*/ 11 w 243"/>
                          <a:gd name="T3" fmla="*/ 318 h 452"/>
                          <a:gd name="T4" fmla="*/ 31 w 243"/>
                          <a:gd name="T5" fmla="*/ 252 h 452"/>
                          <a:gd name="T6" fmla="*/ 70 w 243"/>
                          <a:gd name="T7" fmla="*/ 194 h 452"/>
                          <a:gd name="T8" fmla="*/ 128 w 243"/>
                          <a:gd name="T9" fmla="*/ 128 h 452"/>
                          <a:gd name="T10" fmla="*/ 183 w 243"/>
                          <a:gd name="T11" fmla="*/ 69 h 452"/>
                          <a:gd name="T12" fmla="*/ 242 w 243"/>
                          <a:gd name="T13" fmla="*/ 23 h 452"/>
                          <a:gd name="T14" fmla="*/ 242 w 243"/>
                          <a:gd name="T15" fmla="*/ 0 h 452"/>
                          <a:gd name="T16" fmla="*/ 242 w 243"/>
                          <a:gd name="T17" fmla="*/ 451 h 452"/>
                          <a:gd name="T18" fmla="*/ 199 w 243"/>
                          <a:gd name="T19" fmla="*/ 451 h 452"/>
                          <a:gd name="T20" fmla="*/ 148 w 243"/>
                          <a:gd name="T21" fmla="*/ 443 h 452"/>
                          <a:gd name="T22" fmla="*/ 85 w 243"/>
                          <a:gd name="T23" fmla="*/ 431 h 452"/>
                          <a:gd name="T24" fmla="*/ 54 w 243"/>
                          <a:gd name="T25" fmla="*/ 423 h 452"/>
                          <a:gd name="T26" fmla="*/ 27 w 243"/>
                          <a:gd name="T27" fmla="*/ 412 h 452"/>
                          <a:gd name="T28" fmla="*/ 0 w 243"/>
                          <a:gd name="T29" fmla="*/ 388 h 45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</a:cxnLst>
                        <a:rect l="0" t="0" r="r" b="b"/>
                        <a:pathLst>
                          <a:path w="243" h="452">
                            <a:moveTo>
                              <a:pt x="0" y="388"/>
                            </a:moveTo>
                            <a:lnTo>
                              <a:pt x="11" y="318"/>
                            </a:lnTo>
                            <a:lnTo>
                              <a:pt x="31" y="252"/>
                            </a:lnTo>
                            <a:lnTo>
                              <a:pt x="70" y="194"/>
                            </a:lnTo>
                            <a:lnTo>
                              <a:pt x="128" y="128"/>
                            </a:lnTo>
                            <a:lnTo>
                              <a:pt x="183" y="69"/>
                            </a:lnTo>
                            <a:lnTo>
                              <a:pt x="242" y="23"/>
                            </a:lnTo>
                            <a:lnTo>
                              <a:pt x="242" y="0"/>
                            </a:lnTo>
                            <a:lnTo>
                              <a:pt x="242" y="451"/>
                            </a:lnTo>
                            <a:lnTo>
                              <a:pt x="199" y="451"/>
                            </a:lnTo>
                            <a:lnTo>
                              <a:pt x="148" y="443"/>
                            </a:lnTo>
                            <a:lnTo>
                              <a:pt x="85" y="431"/>
                            </a:lnTo>
                            <a:lnTo>
                              <a:pt x="54" y="423"/>
                            </a:lnTo>
                            <a:lnTo>
                              <a:pt x="27" y="412"/>
                            </a:lnTo>
                            <a:lnTo>
                              <a:pt x="0" y="388"/>
                            </a:ln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663300"/>
                          </a:gs>
                          <a:gs pos="100000">
                            <a:srgbClr val="AC3900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rnd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grpSp>
                    <p:nvGrpSpPr>
                      <p:cNvPr id="46163" name="Group 8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542" y="1890"/>
                        <a:ext cx="659" cy="143"/>
                        <a:chOff x="2542" y="1890"/>
                        <a:chExt cx="659" cy="143"/>
                      </a:xfrm>
                    </p:grpSpPr>
                    <p:grpSp>
                      <p:nvGrpSpPr>
                        <p:cNvPr id="46164" name="Group 8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699" y="2008"/>
                          <a:ext cx="356" cy="25"/>
                          <a:chOff x="2699" y="2008"/>
                          <a:chExt cx="356" cy="25"/>
                        </a:xfrm>
                      </p:grpSpPr>
                      <p:sp>
                        <p:nvSpPr>
                          <p:cNvPr id="46165" name="Arc 8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876" y="2008"/>
                            <a:ext cx="179" cy="25"/>
                          </a:xfrm>
                          <a:custGeom>
                            <a:avLst/>
                            <a:gdLst>
                              <a:gd name="G0" fmla="+- 122 0 0"/>
                              <a:gd name="G1" fmla="+- 0 0 0"/>
                              <a:gd name="G2" fmla="+- 21600 0 0"/>
                              <a:gd name="T0" fmla="*/ 21722 w 21722"/>
                              <a:gd name="T1" fmla="*/ 0 h 21600"/>
                              <a:gd name="T2" fmla="*/ 0 w 21722"/>
                              <a:gd name="T3" fmla="*/ 21600 h 21600"/>
                              <a:gd name="T4" fmla="*/ 122 w 21722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722" h="21600" fill="none" extrusionOk="0">
                                <a:moveTo>
                                  <a:pt x="21722" y="0"/>
                                </a:moveTo>
                                <a:cubicBezTo>
                                  <a:pt x="21722" y="11929"/>
                                  <a:pt x="12051" y="21600"/>
                                  <a:pt x="122" y="21600"/>
                                </a:cubicBezTo>
                                <a:cubicBezTo>
                                  <a:pt x="81" y="21600"/>
                                  <a:pt x="40" y="21599"/>
                                  <a:pt x="0" y="21599"/>
                                </a:cubicBezTo>
                              </a:path>
                              <a:path w="21722" h="21600" stroke="0" extrusionOk="0">
                                <a:moveTo>
                                  <a:pt x="21722" y="0"/>
                                </a:moveTo>
                                <a:cubicBezTo>
                                  <a:pt x="21722" y="11929"/>
                                  <a:pt x="12051" y="21600"/>
                                  <a:pt x="122" y="21600"/>
                                </a:cubicBezTo>
                                <a:cubicBezTo>
                                  <a:pt x="81" y="21600"/>
                                  <a:pt x="40" y="21599"/>
                                  <a:pt x="0" y="21599"/>
                                </a:cubicBezTo>
                                <a:lnTo>
                                  <a:pt x="122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2700" cap="rnd">
                            <a:solidFill>
                              <a:srgbClr val="CC66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>
                            <a:outerShdw dist="17961" dir="2700000" algn="ctr" rotWithShape="0">
                              <a:srgbClr val="C73100"/>
                            </a:outerShdw>
                          </a:effectLst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ja-JP" altLang="en-US"/>
                          </a:p>
                        </p:txBody>
                      </p:sp>
                      <p:sp>
                        <p:nvSpPr>
                          <p:cNvPr id="46166" name="Arc 8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699" y="2008"/>
                            <a:ext cx="179" cy="25"/>
                          </a:xfrm>
                          <a:custGeom>
                            <a:avLst/>
                            <a:gdLst>
                              <a:gd name="G0" fmla="+- 21600 0 0"/>
                              <a:gd name="G1" fmla="+- 0 0 0"/>
                              <a:gd name="G2" fmla="+- 21600 0 0"/>
                              <a:gd name="T0" fmla="*/ 21479 w 21600"/>
                              <a:gd name="T1" fmla="*/ 21600 h 21600"/>
                              <a:gd name="T2" fmla="*/ 0 w 21600"/>
                              <a:gd name="T3" fmla="*/ 0 h 21600"/>
                              <a:gd name="T4" fmla="*/ 21600 w 21600"/>
                              <a:gd name="T5" fmla="*/ 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21479" y="21599"/>
                                </a:moveTo>
                                <a:cubicBezTo>
                                  <a:pt x="9597" y="21533"/>
                                  <a:pt x="0" y="11882"/>
                                  <a:pt x="0" y="0"/>
                                </a:cubicBezTo>
                              </a:path>
                              <a:path w="21600" h="21600" stroke="0" extrusionOk="0">
                                <a:moveTo>
                                  <a:pt x="21479" y="21599"/>
                                </a:moveTo>
                                <a:cubicBezTo>
                                  <a:pt x="9597" y="21533"/>
                                  <a:pt x="0" y="11882"/>
                                  <a:pt x="0" y="0"/>
                                </a:cubicBez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2700" cap="rnd">
                            <a:solidFill>
                              <a:srgbClr val="CC66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>
                            <a:outerShdw dist="17961" dir="2700000" algn="ctr" rotWithShape="0">
                              <a:srgbClr val="C73100"/>
                            </a:outerShdw>
                          </a:effectLst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ja-JP" altLang="en-US"/>
                          </a:p>
                        </p:txBody>
                      </p:sp>
                    </p:grpSp>
                    <p:sp>
                      <p:nvSpPr>
                        <p:cNvPr id="46167" name="Freeform 87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542" y="1890"/>
                          <a:ext cx="76" cy="86"/>
                        </a:xfrm>
                        <a:custGeom>
                          <a:avLst/>
                          <a:gdLst>
                            <a:gd name="T0" fmla="*/ 0 w 76"/>
                            <a:gd name="T1" fmla="*/ 0 h 86"/>
                            <a:gd name="T2" fmla="*/ 7 w 76"/>
                            <a:gd name="T3" fmla="*/ 12 h 86"/>
                            <a:gd name="T4" fmla="*/ 18 w 76"/>
                            <a:gd name="T5" fmla="*/ 33 h 86"/>
                            <a:gd name="T6" fmla="*/ 31 w 76"/>
                            <a:gd name="T7" fmla="*/ 48 h 86"/>
                            <a:gd name="T8" fmla="*/ 51 w 76"/>
                            <a:gd name="T9" fmla="*/ 69 h 86"/>
                            <a:gd name="T10" fmla="*/ 75 w 76"/>
                            <a:gd name="T11" fmla="*/ 85 h 86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76" h="86">
                              <a:moveTo>
                                <a:pt x="0" y="0"/>
                              </a:moveTo>
                              <a:lnTo>
                                <a:pt x="7" y="12"/>
                              </a:lnTo>
                              <a:lnTo>
                                <a:pt x="18" y="33"/>
                              </a:lnTo>
                              <a:lnTo>
                                <a:pt x="31" y="48"/>
                              </a:lnTo>
                              <a:lnTo>
                                <a:pt x="51" y="69"/>
                              </a:lnTo>
                              <a:lnTo>
                                <a:pt x="75" y="85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CC66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168" name="Freeform 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3125" y="1895"/>
                          <a:ext cx="76" cy="87"/>
                        </a:xfrm>
                        <a:custGeom>
                          <a:avLst/>
                          <a:gdLst>
                            <a:gd name="T0" fmla="*/ 75 w 76"/>
                            <a:gd name="T1" fmla="*/ 0 h 87"/>
                            <a:gd name="T2" fmla="*/ 67 w 76"/>
                            <a:gd name="T3" fmla="*/ 13 h 87"/>
                            <a:gd name="T4" fmla="*/ 56 w 76"/>
                            <a:gd name="T5" fmla="*/ 33 h 87"/>
                            <a:gd name="T6" fmla="*/ 43 w 76"/>
                            <a:gd name="T7" fmla="*/ 49 h 87"/>
                            <a:gd name="T8" fmla="*/ 23 w 76"/>
                            <a:gd name="T9" fmla="*/ 70 h 87"/>
                            <a:gd name="T10" fmla="*/ 0 w 76"/>
                            <a:gd name="T11" fmla="*/ 86 h 8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</a:cxnLst>
                          <a:rect l="0" t="0" r="r" b="b"/>
                          <a:pathLst>
                            <a:path w="76" h="87">
                              <a:moveTo>
                                <a:pt x="75" y="0"/>
                              </a:moveTo>
                              <a:lnTo>
                                <a:pt x="67" y="13"/>
                              </a:lnTo>
                              <a:lnTo>
                                <a:pt x="56" y="33"/>
                              </a:lnTo>
                              <a:lnTo>
                                <a:pt x="43" y="49"/>
                              </a:lnTo>
                              <a:lnTo>
                                <a:pt x="23" y="70"/>
                              </a:lnTo>
                              <a:lnTo>
                                <a:pt x="0" y="86"/>
                              </a:lnTo>
                            </a:path>
                          </a:pathLst>
                        </a:custGeom>
                        <a:noFill/>
                        <a:ln w="12700" cap="rnd" cmpd="sng">
                          <a:solidFill>
                            <a:srgbClr val="CC66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  <p:sp>
                    <p:nvSpPr>
                      <p:cNvPr id="46169" name="Freeform 8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624" y="1792"/>
                        <a:ext cx="157" cy="767"/>
                      </a:xfrm>
                      <a:custGeom>
                        <a:avLst/>
                        <a:gdLst>
                          <a:gd name="T0" fmla="*/ 156 w 157"/>
                          <a:gd name="T1" fmla="*/ 0 h 767"/>
                          <a:gd name="T2" fmla="*/ 109 w 157"/>
                          <a:gd name="T3" fmla="*/ 49 h 767"/>
                          <a:gd name="T4" fmla="*/ 53 w 157"/>
                          <a:gd name="T5" fmla="*/ 113 h 767"/>
                          <a:gd name="T6" fmla="*/ 33 w 157"/>
                          <a:gd name="T7" fmla="*/ 154 h 767"/>
                          <a:gd name="T8" fmla="*/ 14 w 157"/>
                          <a:gd name="T9" fmla="*/ 212 h 767"/>
                          <a:gd name="T10" fmla="*/ 11 w 157"/>
                          <a:gd name="T11" fmla="*/ 316 h 767"/>
                          <a:gd name="T12" fmla="*/ 0 w 157"/>
                          <a:gd name="T13" fmla="*/ 766 h 7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57" h="767">
                            <a:moveTo>
                              <a:pt x="156" y="0"/>
                            </a:moveTo>
                            <a:lnTo>
                              <a:pt x="109" y="49"/>
                            </a:lnTo>
                            <a:lnTo>
                              <a:pt x="53" y="113"/>
                            </a:lnTo>
                            <a:lnTo>
                              <a:pt x="33" y="154"/>
                            </a:lnTo>
                            <a:lnTo>
                              <a:pt x="14" y="212"/>
                            </a:lnTo>
                            <a:lnTo>
                              <a:pt x="11" y="316"/>
                            </a:lnTo>
                            <a:lnTo>
                              <a:pt x="0" y="766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CC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46170" name="Freeform 90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953" y="1797"/>
                        <a:ext cx="157" cy="767"/>
                      </a:xfrm>
                      <a:custGeom>
                        <a:avLst/>
                        <a:gdLst>
                          <a:gd name="T0" fmla="*/ 0 w 157"/>
                          <a:gd name="T1" fmla="*/ 0 h 767"/>
                          <a:gd name="T2" fmla="*/ 39 w 157"/>
                          <a:gd name="T3" fmla="*/ 42 h 767"/>
                          <a:gd name="T4" fmla="*/ 95 w 157"/>
                          <a:gd name="T5" fmla="*/ 114 h 767"/>
                          <a:gd name="T6" fmla="*/ 122 w 157"/>
                          <a:gd name="T7" fmla="*/ 155 h 767"/>
                          <a:gd name="T8" fmla="*/ 140 w 157"/>
                          <a:gd name="T9" fmla="*/ 213 h 767"/>
                          <a:gd name="T10" fmla="*/ 144 w 157"/>
                          <a:gd name="T11" fmla="*/ 316 h 767"/>
                          <a:gd name="T12" fmla="*/ 156 w 157"/>
                          <a:gd name="T13" fmla="*/ 766 h 76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57" h="767">
                            <a:moveTo>
                              <a:pt x="0" y="0"/>
                            </a:moveTo>
                            <a:lnTo>
                              <a:pt x="39" y="42"/>
                            </a:lnTo>
                            <a:lnTo>
                              <a:pt x="95" y="114"/>
                            </a:lnTo>
                            <a:lnTo>
                              <a:pt x="122" y="155"/>
                            </a:lnTo>
                            <a:lnTo>
                              <a:pt x="140" y="213"/>
                            </a:lnTo>
                            <a:lnTo>
                              <a:pt x="144" y="316"/>
                            </a:lnTo>
                            <a:lnTo>
                              <a:pt x="156" y="766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CC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</p:grpSp>
              </p:grpSp>
            </p:grpSp>
          </p:grpSp>
          <p:grpSp>
            <p:nvGrpSpPr>
              <p:cNvPr id="46171" name="Group 91"/>
              <p:cNvGrpSpPr>
                <a:grpSpLocks noChangeAspect="1"/>
              </p:cNvGrpSpPr>
              <p:nvPr/>
            </p:nvGrpSpPr>
            <p:grpSpPr bwMode="auto">
              <a:xfrm>
                <a:off x="1549" y="1046"/>
                <a:ext cx="2718" cy="1499"/>
                <a:chOff x="1168" y="775"/>
                <a:chExt cx="3398" cy="1874"/>
              </a:xfrm>
            </p:grpSpPr>
            <p:grpSp>
              <p:nvGrpSpPr>
                <p:cNvPr id="46172" name="Group 92"/>
                <p:cNvGrpSpPr>
                  <a:grpSpLocks noChangeAspect="1"/>
                </p:cNvGrpSpPr>
                <p:nvPr/>
              </p:nvGrpSpPr>
              <p:grpSpPr bwMode="auto">
                <a:xfrm>
                  <a:off x="2862" y="775"/>
                  <a:ext cx="1704" cy="1874"/>
                  <a:chOff x="2862" y="775"/>
                  <a:chExt cx="1704" cy="1874"/>
                </a:xfrm>
              </p:grpSpPr>
              <p:sp>
                <p:nvSpPr>
                  <p:cNvPr id="4617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3444" y="1502"/>
                    <a:ext cx="415" cy="1147"/>
                  </a:xfrm>
                  <a:custGeom>
                    <a:avLst/>
                    <a:gdLst>
                      <a:gd name="T0" fmla="*/ 163 w 415"/>
                      <a:gd name="T1" fmla="*/ 71 h 1147"/>
                      <a:gd name="T2" fmla="*/ 0 w 415"/>
                      <a:gd name="T3" fmla="*/ 0 h 1147"/>
                      <a:gd name="T4" fmla="*/ 0 w 415"/>
                      <a:gd name="T5" fmla="*/ 932 h 1147"/>
                      <a:gd name="T6" fmla="*/ 414 w 415"/>
                      <a:gd name="T7" fmla="*/ 1146 h 1147"/>
                      <a:gd name="T8" fmla="*/ 414 w 415"/>
                      <a:gd name="T9" fmla="*/ 964 h 1147"/>
                      <a:gd name="T10" fmla="*/ 164 w 415"/>
                      <a:gd name="T11" fmla="*/ 841 h 1147"/>
                      <a:gd name="T12" fmla="*/ 163 w 415"/>
                      <a:gd name="T13" fmla="*/ 71 h 11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15" h="1147">
                        <a:moveTo>
                          <a:pt x="163" y="71"/>
                        </a:moveTo>
                        <a:lnTo>
                          <a:pt x="0" y="0"/>
                        </a:lnTo>
                        <a:lnTo>
                          <a:pt x="0" y="932"/>
                        </a:lnTo>
                        <a:lnTo>
                          <a:pt x="414" y="1146"/>
                        </a:lnTo>
                        <a:lnTo>
                          <a:pt x="414" y="964"/>
                        </a:lnTo>
                        <a:lnTo>
                          <a:pt x="164" y="841"/>
                        </a:lnTo>
                        <a:lnTo>
                          <a:pt x="163" y="71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CBCBCB"/>
                      </a:gs>
                      <a:gs pos="100000">
                        <a:srgbClr val="9900FF"/>
                      </a:gs>
                    </a:gsLst>
                    <a:lin ang="18900000" scaled="1"/>
                  </a:gra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6174" name="Group 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605" y="1222"/>
                    <a:ext cx="961" cy="1425"/>
                    <a:chOff x="3605" y="1222"/>
                    <a:chExt cx="961" cy="1425"/>
                  </a:xfrm>
                </p:grpSpPr>
                <p:sp>
                  <p:nvSpPr>
                    <p:cNvPr id="46175" name="Freeform 9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05" y="1222"/>
                      <a:ext cx="961" cy="1425"/>
                    </a:xfrm>
                    <a:custGeom>
                      <a:avLst/>
                      <a:gdLst>
                        <a:gd name="T0" fmla="*/ 252 w 961"/>
                        <a:gd name="T1" fmla="*/ 1424 h 1425"/>
                        <a:gd name="T2" fmla="*/ 252 w 961"/>
                        <a:gd name="T3" fmla="*/ 1245 h 1425"/>
                        <a:gd name="T4" fmla="*/ 3 w 961"/>
                        <a:gd name="T5" fmla="*/ 1128 h 1425"/>
                        <a:gd name="T6" fmla="*/ 0 w 961"/>
                        <a:gd name="T7" fmla="*/ 334 h 1425"/>
                        <a:gd name="T8" fmla="*/ 68 w 961"/>
                        <a:gd name="T9" fmla="*/ 291 h 1425"/>
                        <a:gd name="T10" fmla="*/ 123 w 961"/>
                        <a:gd name="T11" fmla="*/ 256 h 1425"/>
                        <a:gd name="T12" fmla="*/ 178 w 961"/>
                        <a:gd name="T13" fmla="*/ 214 h 1425"/>
                        <a:gd name="T14" fmla="*/ 210 w 961"/>
                        <a:gd name="T15" fmla="*/ 171 h 1425"/>
                        <a:gd name="T16" fmla="*/ 252 w 961"/>
                        <a:gd name="T17" fmla="*/ 94 h 1425"/>
                        <a:gd name="T18" fmla="*/ 262 w 961"/>
                        <a:gd name="T19" fmla="*/ 0 h 1425"/>
                        <a:gd name="T20" fmla="*/ 275 w 961"/>
                        <a:gd name="T21" fmla="*/ 223 h 1425"/>
                        <a:gd name="T22" fmla="*/ 275 w 961"/>
                        <a:gd name="T23" fmla="*/ 158 h 1425"/>
                        <a:gd name="T24" fmla="*/ 372 w 961"/>
                        <a:gd name="T25" fmla="*/ 204 h 1425"/>
                        <a:gd name="T26" fmla="*/ 447 w 961"/>
                        <a:gd name="T27" fmla="*/ 233 h 1425"/>
                        <a:gd name="T28" fmla="*/ 499 w 961"/>
                        <a:gd name="T29" fmla="*/ 256 h 1425"/>
                        <a:gd name="T30" fmla="*/ 554 w 961"/>
                        <a:gd name="T31" fmla="*/ 282 h 1425"/>
                        <a:gd name="T32" fmla="*/ 587 w 961"/>
                        <a:gd name="T33" fmla="*/ 301 h 1425"/>
                        <a:gd name="T34" fmla="*/ 606 w 961"/>
                        <a:gd name="T35" fmla="*/ 314 h 1425"/>
                        <a:gd name="T36" fmla="*/ 638 w 961"/>
                        <a:gd name="T37" fmla="*/ 334 h 1425"/>
                        <a:gd name="T38" fmla="*/ 690 w 961"/>
                        <a:gd name="T39" fmla="*/ 366 h 1425"/>
                        <a:gd name="T40" fmla="*/ 732 w 961"/>
                        <a:gd name="T41" fmla="*/ 395 h 1425"/>
                        <a:gd name="T42" fmla="*/ 768 w 961"/>
                        <a:gd name="T43" fmla="*/ 424 h 1425"/>
                        <a:gd name="T44" fmla="*/ 807 w 961"/>
                        <a:gd name="T45" fmla="*/ 463 h 1425"/>
                        <a:gd name="T46" fmla="*/ 859 w 961"/>
                        <a:gd name="T47" fmla="*/ 522 h 1425"/>
                        <a:gd name="T48" fmla="*/ 904 w 961"/>
                        <a:gd name="T49" fmla="*/ 593 h 1425"/>
                        <a:gd name="T50" fmla="*/ 930 w 961"/>
                        <a:gd name="T51" fmla="*/ 645 h 1425"/>
                        <a:gd name="T52" fmla="*/ 943 w 961"/>
                        <a:gd name="T53" fmla="*/ 690 h 1425"/>
                        <a:gd name="T54" fmla="*/ 956 w 961"/>
                        <a:gd name="T55" fmla="*/ 749 h 1425"/>
                        <a:gd name="T56" fmla="*/ 960 w 961"/>
                        <a:gd name="T57" fmla="*/ 827 h 1425"/>
                        <a:gd name="T58" fmla="*/ 937 w 961"/>
                        <a:gd name="T59" fmla="*/ 930 h 1425"/>
                        <a:gd name="T60" fmla="*/ 891 w 961"/>
                        <a:gd name="T61" fmla="*/ 1008 h 1425"/>
                        <a:gd name="T62" fmla="*/ 840 w 961"/>
                        <a:gd name="T63" fmla="*/ 1080 h 1425"/>
                        <a:gd name="T64" fmla="*/ 781 w 961"/>
                        <a:gd name="T65" fmla="*/ 1138 h 1425"/>
                        <a:gd name="T66" fmla="*/ 729 w 961"/>
                        <a:gd name="T67" fmla="*/ 1187 h 1425"/>
                        <a:gd name="T68" fmla="*/ 671 w 961"/>
                        <a:gd name="T69" fmla="*/ 1229 h 1425"/>
                        <a:gd name="T70" fmla="*/ 593 w 961"/>
                        <a:gd name="T71" fmla="*/ 1281 h 1425"/>
                        <a:gd name="T72" fmla="*/ 528 w 961"/>
                        <a:gd name="T73" fmla="*/ 1320 h 1425"/>
                        <a:gd name="T74" fmla="*/ 450 w 961"/>
                        <a:gd name="T75" fmla="*/ 1352 h 1425"/>
                        <a:gd name="T76" fmla="*/ 347 w 961"/>
                        <a:gd name="T77" fmla="*/ 1391 h 1425"/>
                        <a:gd name="T78" fmla="*/ 252 w 961"/>
                        <a:gd name="T79" fmla="*/ 1424 h 14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961" h="1425">
                          <a:moveTo>
                            <a:pt x="252" y="1424"/>
                          </a:moveTo>
                          <a:lnTo>
                            <a:pt x="252" y="1245"/>
                          </a:lnTo>
                          <a:lnTo>
                            <a:pt x="3" y="1128"/>
                          </a:lnTo>
                          <a:lnTo>
                            <a:pt x="0" y="334"/>
                          </a:lnTo>
                          <a:lnTo>
                            <a:pt x="68" y="291"/>
                          </a:lnTo>
                          <a:lnTo>
                            <a:pt x="123" y="256"/>
                          </a:lnTo>
                          <a:lnTo>
                            <a:pt x="178" y="214"/>
                          </a:lnTo>
                          <a:lnTo>
                            <a:pt x="210" y="171"/>
                          </a:lnTo>
                          <a:lnTo>
                            <a:pt x="252" y="94"/>
                          </a:lnTo>
                          <a:lnTo>
                            <a:pt x="262" y="0"/>
                          </a:lnTo>
                          <a:lnTo>
                            <a:pt x="275" y="223"/>
                          </a:lnTo>
                          <a:lnTo>
                            <a:pt x="275" y="158"/>
                          </a:lnTo>
                          <a:lnTo>
                            <a:pt x="372" y="204"/>
                          </a:lnTo>
                          <a:lnTo>
                            <a:pt x="447" y="233"/>
                          </a:lnTo>
                          <a:lnTo>
                            <a:pt x="499" y="256"/>
                          </a:lnTo>
                          <a:lnTo>
                            <a:pt x="554" y="282"/>
                          </a:lnTo>
                          <a:lnTo>
                            <a:pt x="587" y="301"/>
                          </a:lnTo>
                          <a:lnTo>
                            <a:pt x="606" y="314"/>
                          </a:lnTo>
                          <a:lnTo>
                            <a:pt x="638" y="334"/>
                          </a:lnTo>
                          <a:lnTo>
                            <a:pt x="690" y="366"/>
                          </a:lnTo>
                          <a:lnTo>
                            <a:pt x="732" y="395"/>
                          </a:lnTo>
                          <a:lnTo>
                            <a:pt x="768" y="424"/>
                          </a:lnTo>
                          <a:lnTo>
                            <a:pt x="807" y="463"/>
                          </a:lnTo>
                          <a:lnTo>
                            <a:pt x="859" y="522"/>
                          </a:lnTo>
                          <a:lnTo>
                            <a:pt x="904" y="593"/>
                          </a:lnTo>
                          <a:lnTo>
                            <a:pt x="930" y="645"/>
                          </a:lnTo>
                          <a:lnTo>
                            <a:pt x="943" y="690"/>
                          </a:lnTo>
                          <a:lnTo>
                            <a:pt x="956" y="749"/>
                          </a:lnTo>
                          <a:lnTo>
                            <a:pt x="960" y="827"/>
                          </a:lnTo>
                          <a:lnTo>
                            <a:pt x="937" y="930"/>
                          </a:lnTo>
                          <a:lnTo>
                            <a:pt x="891" y="1008"/>
                          </a:lnTo>
                          <a:lnTo>
                            <a:pt x="840" y="1080"/>
                          </a:lnTo>
                          <a:lnTo>
                            <a:pt x="781" y="1138"/>
                          </a:lnTo>
                          <a:lnTo>
                            <a:pt x="729" y="1187"/>
                          </a:lnTo>
                          <a:lnTo>
                            <a:pt x="671" y="1229"/>
                          </a:lnTo>
                          <a:lnTo>
                            <a:pt x="593" y="1281"/>
                          </a:lnTo>
                          <a:lnTo>
                            <a:pt x="528" y="1320"/>
                          </a:lnTo>
                          <a:lnTo>
                            <a:pt x="450" y="1352"/>
                          </a:lnTo>
                          <a:lnTo>
                            <a:pt x="347" y="1391"/>
                          </a:lnTo>
                          <a:lnTo>
                            <a:pt x="252" y="1424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9900FF">
                            <a:gamma/>
                            <a:shade val="69804"/>
                            <a:invGamma/>
                          </a:srgbClr>
                        </a:gs>
                      </a:gsLst>
                      <a:path path="rect">
                        <a:fillToRect t="100000" r="100000"/>
                      </a:path>
                    </a:gradFill>
                    <a:ln w="12700" cap="rnd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76" name="Freeform 9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858" y="1792"/>
                      <a:ext cx="568" cy="672"/>
                    </a:xfrm>
                    <a:custGeom>
                      <a:avLst/>
                      <a:gdLst>
                        <a:gd name="T0" fmla="*/ 0 w 568"/>
                        <a:gd name="T1" fmla="*/ 671 h 672"/>
                        <a:gd name="T2" fmla="*/ 62 w 568"/>
                        <a:gd name="T3" fmla="*/ 646 h 672"/>
                        <a:gd name="T4" fmla="*/ 108 w 568"/>
                        <a:gd name="T5" fmla="*/ 629 h 672"/>
                        <a:gd name="T6" fmla="*/ 155 w 568"/>
                        <a:gd name="T7" fmla="*/ 612 h 672"/>
                        <a:gd name="T8" fmla="*/ 220 w 568"/>
                        <a:gd name="T9" fmla="*/ 585 h 672"/>
                        <a:gd name="T10" fmla="*/ 258 w 568"/>
                        <a:gd name="T11" fmla="*/ 557 h 672"/>
                        <a:gd name="T12" fmla="*/ 300 w 568"/>
                        <a:gd name="T13" fmla="*/ 529 h 672"/>
                        <a:gd name="T14" fmla="*/ 372 w 568"/>
                        <a:gd name="T15" fmla="*/ 476 h 672"/>
                        <a:gd name="T16" fmla="*/ 419 w 568"/>
                        <a:gd name="T17" fmla="*/ 432 h 672"/>
                        <a:gd name="T18" fmla="*/ 450 w 568"/>
                        <a:gd name="T19" fmla="*/ 399 h 672"/>
                        <a:gd name="T20" fmla="*/ 481 w 568"/>
                        <a:gd name="T21" fmla="*/ 363 h 672"/>
                        <a:gd name="T22" fmla="*/ 517 w 568"/>
                        <a:gd name="T23" fmla="*/ 310 h 672"/>
                        <a:gd name="T24" fmla="*/ 541 w 568"/>
                        <a:gd name="T25" fmla="*/ 266 h 672"/>
                        <a:gd name="T26" fmla="*/ 559 w 568"/>
                        <a:gd name="T27" fmla="*/ 205 h 672"/>
                        <a:gd name="T28" fmla="*/ 567 w 568"/>
                        <a:gd name="T29" fmla="*/ 144 h 672"/>
                        <a:gd name="T30" fmla="*/ 561 w 568"/>
                        <a:gd name="T31" fmla="*/ 88 h 672"/>
                        <a:gd name="T32" fmla="*/ 543 w 568"/>
                        <a:gd name="T33" fmla="*/ 0 h 6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68" h="672">
                          <a:moveTo>
                            <a:pt x="0" y="671"/>
                          </a:moveTo>
                          <a:lnTo>
                            <a:pt x="62" y="646"/>
                          </a:lnTo>
                          <a:lnTo>
                            <a:pt x="108" y="629"/>
                          </a:lnTo>
                          <a:lnTo>
                            <a:pt x="155" y="612"/>
                          </a:lnTo>
                          <a:lnTo>
                            <a:pt x="220" y="585"/>
                          </a:lnTo>
                          <a:lnTo>
                            <a:pt x="258" y="557"/>
                          </a:lnTo>
                          <a:lnTo>
                            <a:pt x="300" y="529"/>
                          </a:lnTo>
                          <a:lnTo>
                            <a:pt x="372" y="476"/>
                          </a:lnTo>
                          <a:lnTo>
                            <a:pt x="419" y="432"/>
                          </a:lnTo>
                          <a:lnTo>
                            <a:pt x="450" y="399"/>
                          </a:lnTo>
                          <a:lnTo>
                            <a:pt x="481" y="363"/>
                          </a:lnTo>
                          <a:lnTo>
                            <a:pt x="517" y="310"/>
                          </a:lnTo>
                          <a:lnTo>
                            <a:pt x="541" y="266"/>
                          </a:lnTo>
                          <a:lnTo>
                            <a:pt x="559" y="205"/>
                          </a:lnTo>
                          <a:lnTo>
                            <a:pt x="567" y="144"/>
                          </a:lnTo>
                          <a:lnTo>
                            <a:pt x="561" y="88"/>
                          </a:lnTo>
                          <a:lnTo>
                            <a:pt x="543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5F5F5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77" name="Freeform 9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13" y="1983"/>
                      <a:ext cx="418" cy="355"/>
                    </a:xfrm>
                    <a:custGeom>
                      <a:avLst/>
                      <a:gdLst>
                        <a:gd name="T0" fmla="*/ 0 w 418"/>
                        <a:gd name="T1" fmla="*/ 354 h 355"/>
                        <a:gd name="T2" fmla="*/ 45 w 418"/>
                        <a:gd name="T3" fmla="*/ 335 h 355"/>
                        <a:gd name="T4" fmla="*/ 106 w 418"/>
                        <a:gd name="T5" fmla="*/ 306 h 355"/>
                        <a:gd name="T6" fmla="*/ 183 w 418"/>
                        <a:gd name="T7" fmla="*/ 261 h 355"/>
                        <a:gd name="T8" fmla="*/ 228 w 418"/>
                        <a:gd name="T9" fmla="*/ 236 h 355"/>
                        <a:gd name="T10" fmla="*/ 274 w 418"/>
                        <a:gd name="T11" fmla="*/ 202 h 355"/>
                        <a:gd name="T12" fmla="*/ 320 w 418"/>
                        <a:gd name="T13" fmla="*/ 165 h 355"/>
                        <a:gd name="T14" fmla="*/ 345 w 418"/>
                        <a:gd name="T15" fmla="*/ 132 h 355"/>
                        <a:gd name="T16" fmla="*/ 361 w 418"/>
                        <a:gd name="T17" fmla="*/ 110 h 355"/>
                        <a:gd name="T18" fmla="*/ 376 w 418"/>
                        <a:gd name="T19" fmla="*/ 88 h 355"/>
                        <a:gd name="T20" fmla="*/ 401 w 418"/>
                        <a:gd name="T21" fmla="*/ 40 h 355"/>
                        <a:gd name="T22" fmla="*/ 411 w 418"/>
                        <a:gd name="T23" fmla="*/ 14 h 355"/>
                        <a:gd name="T24" fmla="*/ 417 w 418"/>
                        <a:gd name="T25" fmla="*/ 0 h 3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18" h="355">
                          <a:moveTo>
                            <a:pt x="0" y="354"/>
                          </a:moveTo>
                          <a:lnTo>
                            <a:pt x="45" y="335"/>
                          </a:lnTo>
                          <a:lnTo>
                            <a:pt x="106" y="306"/>
                          </a:lnTo>
                          <a:lnTo>
                            <a:pt x="183" y="261"/>
                          </a:lnTo>
                          <a:lnTo>
                            <a:pt x="228" y="236"/>
                          </a:lnTo>
                          <a:lnTo>
                            <a:pt x="274" y="202"/>
                          </a:lnTo>
                          <a:lnTo>
                            <a:pt x="320" y="165"/>
                          </a:lnTo>
                          <a:lnTo>
                            <a:pt x="345" y="132"/>
                          </a:lnTo>
                          <a:lnTo>
                            <a:pt x="361" y="110"/>
                          </a:lnTo>
                          <a:lnTo>
                            <a:pt x="376" y="88"/>
                          </a:lnTo>
                          <a:lnTo>
                            <a:pt x="401" y="40"/>
                          </a:lnTo>
                          <a:lnTo>
                            <a:pt x="411" y="14"/>
                          </a:lnTo>
                          <a:lnTo>
                            <a:pt x="417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5F5F5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46178" name="Freeform 98"/>
                  <p:cNvSpPr>
                    <a:spLocks noChangeAspect="1"/>
                  </p:cNvSpPr>
                  <p:nvPr/>
                </p:nvSpPr>
                <p:spPr bwMode="auto">
                  <a:xfrm>
                    <a:off x="2862" y="775"/>
                    <a:ext cx="1011" cy="788"/>
                  </a:xfrm>
                  <a:custGeom>
                    <a:avLst/>
                    <a:gdLst>
                      <a:gd name="T0" fmla="*/ 783 w 1011"/>
                      <a:gd name="T1" fmla="*/ 761 h 788"/>
                      <a:gd name="T2" fmla="*/ 854 w 1011"/>
                      <a:gd name="T3" fmla="*/ 718 h 788"/>
                      <a:gd name="T4" fmla="*/ 922 w 1011"/>
                      <a:gd name="T5" fmla="*/ 663 h 788"/>
                      <a:gd name="T6" fmla="*/ 961 w 1011"/>
                      <a:gd name="T7" fmla="*/ 612 h 788"/>
                      <a:gd name="T8" fmla="*/ 1000 w 1011"/>
                      <a:gd name="T9" fmla="*/ 540 h 788"/>
                      <a:gd name="T10" fmla="*/ 1010 w 1011"/>
                      <a:gd name="T11" fmla="*/ 456 h 788"/>
                      <a:gd name="T12" fmla="*/ 993 w 1011"/>
                      <a:gd name="T13" fmla="*/ 385 h 788"/>
                      <a:gd name="T14" fmla="*/ 964 w 1011"/>
                      <a:gd name="T15" fmla="*/ 330 h 788"/>
                      <a:gd name="T16" fmla="*/ 925 w 1011"/>
                      <a:gd name="T17" fmla="*/ 281 h 788"/>
                      <a:gd name="T18" fmla="*/ 870 w 1011"/>
                      <a:gd name="T19" fmla="*/ 226 h 788"/>
                      <a:gd name="T20" fmla="*/ 792 w 1011"/>
                      <a:gd name="T21" fmla="*/ 171 h 788"/>
                      <a:gd name="T22" fmla="*/ 679 w 1011"/>
                      <a:gd name="T23" fmla="*/ 119 h 788"/>
                      <a:gd name="T24" fmla="*/ 549 w 1011"/>
                      <a:gd name="T25" fmla="*/ 71 h 788"/>
                      <a:gd name="T26" fmla="*/ 410 w 1011"/>
                      <a:gd name="T27" fmla="*/ 38 h 788"/>
                      <a:gd name="T28" fmla="*/ 319 w 1011"/>
                      <a:gd name="T29" fmla="*/ 22 h 788"/>
                      <a:gd name="T30" fmla="*/ 215 w 1011"/>
                      <a:gd name="T31" fmla="*/ 12 h 788"/>
                      <a:gd name="T32" fmla="*/ 124 w 1011"/>
                      <a:gd name="T33" fmla="*/ 6 h 788"/>
                      <a:gd name="T34" fmla="*/ 27 w 1011"/>
                      <a:gd name="T35" fmla="*/ 3 h 788"/>
                      <a:gd name="T36" fmla="*/ 0 w 1011"/>
                      <a:gd name="T37" fmla="*/ 80 h 788"/>
                      <a:gd name="T38" fmla="*/ 124 w 1011"/>
                      <a:gd name="T39" fmla="*/ 84 h 788"/>
                      <a:gd name="T40" fmla="*/ 222 w 1011"/>
                      <a:gd name="T41" fmla="*/ 93 h 788"/>
                      <a:gd name="T42" fmla="*/ 342 w 1011"/>
                      <a:gd name="T43" fmla="*/ 110 h 788"/>
                      <a:gd name="T44" fmla="*/ 445 w 1011"/>
                      <a:gd name="T45" fmla="*/ 139 h 788"/>
                      <a:gd name="T46" fmla="*/ 562 w 1011"/>
                      <a:gd name="T47" fmla="*/ 181 h 788"/>
                      <a:gd name="T48" fmla="*/ 663 w 1011"/>
                      <a:gd name="T49" fmla="*/ 233 h 788"/>
                      <a:gd name="T50" fmla="*/ 757 w 1011"/>
                      <a:gd name="T51" fmla="*/ 301 h 788"/>
                      <a:gd name="T52" fmla="*/ 815 w 1011"/>
                      <a:gd name="T53" fmla="*/ 391 h 788"/>
                      <a:gd name="T54" fmla="*/ 828 w 1011"/>
                      <a:gd name="T55" fmla="*/ 453 h 788"/>
                      <a:gd name="T56" fmla="*/ 808 w 1011"/>
                      <a:gd name="T57" fmla="*/ 540 h 788"/>
                      <a:gd name="T58" fmla="*/ 740 w 1011"/>
                      <a:gd name="T59" fmla="*/ 618 h 788"/>
                      <a:gd name="T60" fmla="*/ 666 w 1011"/>
                      <a:gd name="T61" fmla="*/ 673 h 788"/>
                      <a:gd name="T62" fmla="*/ 582 w 1011"/>
                      <a:gd name="T63" fmla="*/ 718 h 788"/>
                      <a:gd name="T64" fmla="*/ 734 w 1011"/>
                      <a:gd name="T65" fmla="*/ 787 h 7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11" h="788">
                        <a:moveTo>
                          <a:pt x="734" y="787"/>
                        </a:moveTo>
                        <a:lnTo>
                          <a:pt x="783" y="761"/>
                        </a:lnTo>
                        <a:lnTo>
                          <a:pt x="815" y="741"/>
                        </a:lnTo>
                        <a:lnTo>
                          <a:pt x="854" y="718"/>
                        </a:lnTo>
                        <a:lnTo>
                          <a:pt x="890" y="686"/>
                        </a:lnTo>
                        <a:lnTo>
                          <a:pt x="922" y="663"/>
                        </a:lnTo>
                        <a:lnTo>
                          <a:pt x="941" y="638"/>
                        </a:lnTo>
                        <a:lnTo>
                          <a:pt x="961" y="612"/>
                        </a:lnTo>
                        <a:lnTo>
                          <a:pt x="984" y="579"/>
                        </a:lnTo>
                        <a:lnTo>
                          <a:pt x="1000" y="540"/>
                        </a:lnTo>
                        <a:lnTo>
                          <a:pt x="1006" y="495"/>
                        </a:lnTo>
                        <a:lnTo>
                          <a:pt x="1010" y="456"/>
                        </a:lnTo>
                        <a:lnTo>
                          <a:pt x="1003" y="411"/>
                        </a:lnTo>
                        <a:lnTo>
                          <a:pt x="993" y="385"/>
                        </a:lnTo>
                        <a:lnTo>
                          <a:pt x="980" y="356"/>
                        </a:lnTo>
                        <a:lnTo>
                          <a:pt x="964" y="330"/>
                        </a:lnTo>
                        <a:lnTo>
                          <a:pt x="948" y="304"/>
                        </a:lnTo>
                        <a:lnTo>
                          <a:pt x="925" y="281"/>
                        </a:lnTo>
                        <a:lnTo>
                          <a:pt x="899" y="252"/>
                        </a:lnTo>
                        <a:lnTo>
                          <a:pt x="870" y="226"/>
                        </a:lnTo>
                        <a:lnTo>
                          <a:pt x="838" y="200"/>
                        </a:lnTo>
                        <a:lnTo>
                          <a:pt x="792" y="171"/>
                        </a:lnTo>
                        <a:lnTo>
                          <a:pt x="734" y="139"/>
                        </a:lnTo>
                        <a:lnTo>
                          <a:pt x="679" y="119"/>
                        </a:lnTo>
                        <a:lnTo>
                          <a:pt x="617" y="97"/>
                        </a:lnTo>
                        <a:lnTo>
                          <a:pt x="549" y="71"/>
                        </a:lnTo>
                        <a:lnTo>
                          <a:pt x="462" y="51"/>
                        </a:lnTo>
                        <a:lnTo>
                          <a:pt x="410" y="38"/>
                        </a:lnTo>
                        <a:lnTo>
                          <a:pt x="364" y="29"/>
                        </a:lnTo>
                        <a:lnTo>
                          <a:pt x="319" y="22"/>
                        </a:lnTo>
                        <a:lnTo>
                          <a:pt x="257" y="16"/>
                        </a:lnTo>
                        <a:lnTo>
                          <a:pt x="215" y="12"/>
                        </a:lnTo>
                        <a:lnTo>
                          <a:pt x="173" y="9"/>
                        </a:lnTo>
                        <a:lnTo>
                          <a:pt x="124" y="6"/>
                        </a:lnTo>
                        <a:lnTo>
                          <a:pt x="79" y="3"/>
                        </a:lnTo>
                        <a:lnTo>
                          <a:pt x="27" y="3"/>
                        </a:lnTo>
                        <a:lnTo>
                          <a:pt x="0" y="0"/>
                        </a:lnTo>
                        <a:lnTo>
                          <a:pt x="0" y="80"/>
                        </a:lnTo>
                        <a:lnTo>
                          <a:pt x="72" y="80"/>
                        </a:lnTo>
                        <a:lnTo>
                          <a:pt x="124" y="84"/>
                        </a:lnTo>
                        <a:lnTo>
                          <a:pt x="160" y="87"/>
                        </a:lnTo>
                        <a:lnTo>
                          <a:pt x="222" y="93"/>
                        </a:lnTo>
                        <a:lnTo>
                          <a:pt x="270" y="100"/>
                        </a:lnTo>
                        <a:lnTo>
                          <a:pt x="342" y="110"/>
                        </a:lnTo>
                        <a:lnTo>
                          <a:pt x="390" y="123"/>
                        </a:lnTo>
                        <a:lnTo>
                          <a:pt x="445" y="139"/>
                        </a:lnTo>
                        <a:lnTo>
                          <a:pt x="494" y="155"/>
                        </a:lnTo>
                        <a:lnTo>
                          <a:pt x="562" y="181"/>
                        </a:lnTo>
                        <a:lnTo>
                          <a:pt x="614" y="200"/>
                        </a:lnTo>
                        <a:lnTo>
                          <a:pt x="663" y="233"/>
                        </a:lnTo>
                        <a:lnTo>
                          <a:pt x="708" y="259"/>
                        </a:lnTo>
                        <a:lnTo>
                          <a:pt x="757" y="301"/>
                        </a:lnTo>
                        <a:lnTo>
                          <a:pt x="792" y="343"/>
                        </a:lnTo>
                        <a:lnTo>
                          <a:pt x="815" y="391"/>
                        </a:lnTo>
                        <a:lnTo>
                          <a:pt x="831" y="424"/>
                        </a:lnTo>
                        <a:lnTo>
                          <a:pt x="828" y="453"/>
                        </a:lnTo>
                        <a:lnTo>
                          <a:pt x="821" y="508"/>
                        </a:lnTo>
                        <a:lnTo>
                          <a:pt x="808" y="540"/>
                        </a:lnTo>
                        <a:lnTo>
                          <a:pt x="783" y="573"/>
                        </a:lnTo>
                        <a:lnTo>
                          <a:pt x="740" y="618"/>
                        </a:lnTo>
                        <a:lnTo>
                          <a:pt x="705" y="644"/>
                        </a:lnTo>
                        <a:lnTo>
                          <a:pt x="666" y="673"/>
                        </a:lnTo>
                        <a:lnTo>
                          <a:pt x="627" y="693"/>
                        </a:lnTo>
                        <a:lnTo>
                          <a:pt x="582" y="718"/>
                        </a:lnTo>
                        <a:lnTo>
                          <a:pt x="575" y="718"/>
                        </a:lnTo>
                        <a:lnTo>
                          <a:pt x="734" y="787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900FF">
                          <a:gamma/>
                          <a:shade val="69804"/>
                          <a:invGamma/>
                        </a:srgbClr>
                      </a:gs>
                      <a:gs pos="100000">
                        <a:srgbClr val="9900FF"/>
                      </a:gs>
                    </a:gsLst>
                    <a:lin ang="5400000" scaled="1"/>
                  </a:gra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46179" name="Group 99"/>
                <p:cNvGrpSpPr>
                  <a:grpSpLocks noChangeAspect="1"/>
                </p:cNvGrpSpPr>
                <p:nvPr/>
              </p:nvGrpSpPr>
              <p:grpSpPr bwMode="auto">
                <a:xfrm>
                  <a:off x="1168" y="775"/>
                  <a:ext cx="1694" cy="1867"/>
                  <a:chOff x="1168" y="775"/>
                  <a:chExt cx="1694" cy="1867"/>
                </a:xfrm>
              </p:grpSpPr>
              <p:sp>
                <p:nvSpPr>
                  <p:cNvPr id="46180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1875" y="1494"/>
                    <a:ext cx="416" cy="1148"/>
                  </a:xfrm>
                  <a:custGeom>
                    <a:avLst/>
                    <a:gdLst>
                      <a:gd name="T0" fmla="*/ 251 w 416"/>
                      <a:gd name="T1" fmla="*/ 71 h 1148"/>
                      <a:gd name="T2" fmla="*/ 415 w 416"/>
                      <a:gd name="T3" fmla="*/ 0 h 1148"/>
                      <a:gd name="T4" fmla="*/ 415 w 416"/>
                      <a:gd name="T5" fmla="*/ 933 h 1148"/>
                      <a:gd name="T6" fmla="*/ 0 w 416"/>
                      <a:gd name="T7" fmla="*/ 1147 h 1148"/>
                      <a:gd name="T8" fmla="*/ 0 w 416"/>
                      <a:gd name="T9" fmla="*/ 965 h 1148"/>
                      <a:gd name="T10" fmla="*/ 249 w 416"/>
                      <a:gd name="T11" fmla="*/ 842 h 1148"/>
                      <a:gd name="T12" fmla="*/ 251 w 416"/>
                      <a:gd name="T13" fmla="*/ 71 h 11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16" h="1148">
                        <a:moveTo>
                          <a:pt x="251" y="71"/>
                        </a:moveTo>
                        <a:lnTo>
                          <a:pt x="415" y="0"/>
                        </a:lnTo>
                        <a:lnTo>
                          <a:pt x="415" y="933"/>
                        </a:lnTo>
                        <a:lnTo>
                          <a:pt x="0" y="1147"/>
                        </a:lnTo>
                        <a:lnTo>
                          <a:pt x="0" y="965"/>
                        </a:lnTo>
                        <a:lnTo>
                          <a:pt x="249" y="842"/>
                        </a:lnTo>
                        <a:lnTo>
                          <a:pt x="251" y="71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900FF"/>
                      </a:gs>
                      <a:gs pos="100000">
                        <a:srgbClr val="CBCBCB"/>
                      </a:gs>
                    </a:gsLst>
                    <a:path path="rect">
                      <a:fillToRect r="100000" b="100000"/>
                    </a:path>
                  </a:gra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46181" name="Group 1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68" y="1215"/>
                    <a:ext cx="960" cy="1425"/>
                    <a:chOff x="1168" y="1215"/>
                    <a:chExt cx="960" cy="1425"/>
                  </a:xfrm>
                </p:grpSpPr>
                <p:sp>
                  <p:nvSpPr>
                    <p:cNvPr id="46182" name="Freeform 10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68" y="1215"/>
                      <a:ext cx="960" cy="1425"/>
                    </a:xfrm>
                    <a:custGeom>
                      <a:avLst/>
                      <a:gdLst>
                        <a:gd name="T0" fmla="*/ 706 w 960"/>
                        <a:gd name="T1" fmla="*/ 1424 h 1425"/>
                        <a:gd name="T2" fmla="*/ 706 w 960"/>
                        <a:gd name="T3" fmla="*/ 1245 h 1425"/>
                        <a:gd name="T4" fmla="*/ 955 w 960"/>
                        <a:gd name="T5" fmla="*/ 1128 h 1425"/>
                        <a:gd name="T6" fmla="*/ 959 w 960"/>
                        <a:gd name="T7" fmla="*/ 334 h 1425"/>
                        <a:gd name="T8" fmla="*/ 890 w 960"/>
                        <a:gd name="T9" fmla="*/ 291 h 1425"/>
                        <a:gd name="T10" fmla="*/ 835 w 960"/>
                        <a:gd name="T11" fmla="*/ 256 h 1425"/>
                        <a:gd name="T12" fmla="*/ 780 w 960"/>
                        <a:gd name="T13" fmla="*/ 214 h 1425"/>
                        <a:gd name="T14" fmla="*/ 748 w 960"/>
                        <a:gd name="T15" fmla="*/ 171 h 1425"/>
                        <a:gd name="T16" fmla="*/ 706 w 960"/>
                        <a:gd name="T17" fmla="*/ 94 h 1425"/>
                        <a:gd name="T18" fmla="*/ 686 w 960"/>
                        <a:gd name="T19" fmla="*/ 0 h 1425"/>
                        <a:gd name="T20" fmla="*/ 683 w 960"/>
                        <a:gd name="T21" fmla="*/ 223 h 1425"/>
                        <a:gd name="T22" fmla="*/ 683 w 960"/>
                        <a:gd name="T23" fmla="*/ 158 h 1425"/>
                        <a:gd name="T24" fmla="*/ 586 w 960"/>
                        <a:gd name="T25" fmla="*/ 204 h 1425"/>
                        <a:gd name="T26" fmla="*/ 511 w 960"/>
                        <a:gd name="T27" fmla="*/ 233 h 1425"/>
                        <a:gd name="T28" fmla="*/ 460 w 960"/>
                        <a:gd name="T29" fmla="*/ 256 h 1425"/>
                        <a:gd name="T30" fmla="*/ 404 w 960"/>
                        <a:gd name="T31" fmla="*/ 282 h 1425"/>
                        <a:gd name="T32" fmla="*/ 372 w 960"/>
                        <a:gd name="T33" fmla="*/ 301 h 1425"/>
                        <a:gd name="T34" fmla="*/ 353 w 960"/>
                        <a:gd name="T35" fmla="*/ 314 h 1425"/>
                        <a:gd name="T36" fmla="*/ 320 w 960"/>
                        <a:gd name="T37" fmla="*/ 334 h 1425"/>
                        <a:gd name="T38" fmla="*/ 268 w 960"/>
                        <a:gd name="T39" fmla="*/ 366 h 1425"/>
                        <a:gd name="T40" fmla="*/ 226 w 960"/>
                        <a:gd name="T41" fmla="*/ 395 h 1425"/>
                        <a:gd name="T42" fmla="*/ 191 w 960"/>
                        <a:gd name="T43" fmla="*/ 424 h 1425"/>
                        <a:gd name="T44" fmla="*/ 152 w 960"/>
                        <a:gd name="T45" fmla="*/ 463 h 1425"/>
                        <a:gd name="T46" fmla="*/ 100 w 960"/>
                        <a:gd name="T47" fmla="*/ 522 h 1425"/>
                        <a:gd name="T48" fmla="*/ 55 w 960"/>
                        <a:gd name="T49" fmla="*/ 593 h 1425"/>
                        <a:gd name="T50" fmla="*/ 29 w 960"/>
                        <a:gd name="T51" fmla="*/ 645 h 1425"/>
                        <a:gd name="T52" fmla="*/ 16 w 960"/>
                        <a:gd name="T53" fmla="*/ 690 h 1425"/>
                        <a:gd name="T54" fmla="*/ 3 w 960"/>
                        <a:gd name="T55" fmla="*/ 749 h 1425"/>
                        <a:gd name="T56" fmla="*/ 0 w 960"/>
                        <a:gd name="T57" fmla="*/ 827 h 1425"/>
                        <a:gd name="T58" fmla="*/ 22 w 960"/>
                        <a:gd name="T59" fmla="*/ 930 h 1425"/>
                        <a:gd name="T60" fmla="*/ 68 w 960"/>
                        <a:gd name="T61" fmla="*/ 1008 h 1425"/>
                        <a:gd name="T62" fmla="*/ 119 w 960"/>
                        <a:gd name="T63" fmla="*/ 1080 h 1425"/>
                        <a:gd name="T64" fmla="*/ 178 w 960"/>
                        <a:gd name="T65" fmla="*/ 1138 h 1425"/>
                        <a:gd name="T66" fmla="*/ 230 w 960"/>
                        <a:gd name="T67" fmla="*/ 1187 h 1425"/>
                        <a:gd name="T68" fmla="*/ 288 w 960"/>
                        <a:gd name="T69" fmla="*/ 1229 h 1425"/>
                        <a:gd name="T70" fmla="*/ 366 w 960"/>
                        <a:gd name="T71" fmla="*/ 1281 h 1425"/>
                        <a:gd name="T72" fmla="*/ 430 w 960"/>
                        <a:gd name="T73" fmla="*/ 1320 h 1425"/>
                        <a:gd name="T74" fmla="*/ 508 w 960"/>
                        <a:gd name="T75" fmla="*/ 1352 h 1425"/>
                        <a:gd name="T76" fmla="*/ 612 w 960"/>
                        <a:gd name="T77" fmla="*/ 1391 h 1425"/>
                        <a:gd name="T78" fmla="*/ 706 w 960"/>
                        <a:gd name="T79" fmla="*/ 1424 h 14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</a:cxnLst>
                      <a:rect l="0" t="0" r="r" b="b"/>
                      <a:pathLst>
                        <a:path w="960" h="1425">
                          <a:moveTo>
                            <a:pt x="706" y="1424"/>
                          </a:moveTo>
                          <a:lnTo>
                            <a:pt x="706" y="1245"/>
                          </a:lnTo>
                          <a:lnTo>
                            <a:pt x="955" y="1128"/>
                          </a:lnTo>
                          <a:lnTo>
                            <a:pt x="959" y="334"/>
                          </a:lnTo>
                          <a:lnTo>
                            <a:pt x="890" y="291"/>
                          </a:lnTo>
                          <a:lnTo>
                            <a:pt x="835" y="256"/>
                          </a:lnTo>
                          <a:lnTo>
                            <a:pt x="780" y="214"/>
                          </a:lnTo>
                          <a:lnTo>
                            <a:pt x="748" y="171"/>
                          </a:lnTo>
                          <a:lnTo>
                            <a:pt x="706" y="94"/>
                          </a:lnTo>
                          <a:lnTo>
                            <a:pt x="686" y="0"/>
                          </a:lnTo>
                          <a:lnTo>
                            <a:pt x="683" y="223"/>
                          </a:lnTo>
                          <a:lnTo>
                            <a:pt x="683" y="158"/>
                          </a:lnTo>
                          <a:lnTo>
                            <a:pt x="586" y="204"/>
                          </a:lnTo>
                          <a:lnTo>
                            <a:pt x="511" y="233"/>
                          </a:lnTo>
                          <a:lnTo>
                            <a:pt x="460" y="256"/>
                          </a:lnTo>
                          <a:lnTo>
                            <a:pt x="404" y="282"/>
                          </a:lnTo>
                          <a:lnTo>
                            <a:pt x="372" y="301"/>
                          </a:lnTo>
                          <a:lnTo>
                            <a:pt x="353" y="314"/>
                          </a:lnTo>
                          <a:lnTo>
                            <a:pt x="320" y="334"/>
                          </a:lnTo>
                          <a:lnTo>
                            <a:pt x="268" y="366"/>
                          </a:lnTo>
                          <a:lnTo>
                            <a:pt x="226" y="395"/>
                          </a:lnTo>
                          <a:lnTo>
                            <a:pt x="191" y="424"/>
                          </a:lnTo>
                          <a:lnTo>
                            <a:pt x="152" y="463"/>
                          </a:lnTo>
                          <a:lnTo>
                            <a:pt x="100" y="522"/>
                          </a:lnTo>
                          <a:lnTo>
                            <a:pt x="55" y="593"/>
                          </a:lnTo>
                          <a:lnTo>
                            <a:pt x="29" y="645"/>
                          </a:lnTo>
                          <a:lnTo>
                            <a:pt x="16" y="690"/>
                          </a:lnTo>
                          <a:lnTo>
                            <a:pt x="3" y="749"/>
                          </a:lnTo>
                          <a:lnTo>
                            <a:pt x="0" y="827"/>
                          </a:lnTo>
                          <a:lnTo>
                            <a:pt x="22" y="930"/>
                          </a:lnTo>
                          <a:lnTo>
                            <a:pt x="68" y="1008"/>
                          </a:lnTo>
                          <a:lnTo>
                            <a:pt x="119" y="1080"/>
                          </a:lnTo>
                          <a:lnTo>
                            <a:pt x="178" y="1138"/>
                          </a:lnTo>
                          <a:lnTo>
                            <a:pt x="230" y="1187"/>
                          </a:lnTo>
                          <a:lnTo>
                            <a:pt x="288" y="1229"/>
                          </a:lnTo>
                          <a:lnTo>
                            <a:pt x="366" y="1281"/>
                          </a:lnTo>
                          <a:lnTo>
                            <a:pt x="430" y="1320"/>
                          </a:lnTo>
                          <a:lnTo>
                            <a:pt x="508" y="1352"/>
                          </a:lnTo>
                          <a:lnTo>
                            <a:pt x="612" y="1391"/>
                          </a:lnTo>
                          <a:lnTo>
                            <a:pt x="706" y="1424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00FF"/>
                        </a:gs>
                        <a:gs pos="100000">
                          <a:srgbClr val="9900FF">
                            <a:gamma/>
                            <a:shade val="69804"/>
                            <a:invGamma/>
                          </a:srgbClr>
                        </a:gs>
                      </a:gsLst>
                      <a:path path="rect">
                        <a:fillToRect t="100000" r="100000"/>
                      </a:path>
                    </a:gradFill>
                    <a:ln w="12700" cap="rnd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83" name="Freeform 1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289" y="1798"/>
                      <a:ext cx="567" cy="673"/>
                    </a:xfrm>
                    <a:custGeom>
                      <a:avLst/>
                      <a:gdLst>
                        <a:gd name="T0" fmla="*/ 566 w 567"/>
                        <a:gd name="T1" fmla="*/ 672 h 673"/>
                        <a:gd name="T2" fmla="*/ 503 w 567"/>
                        <a:gd name="T3" fmla="*/ 646 h 673"/>
                        <a:gd name="T4" fmla="*/ 457 w 567"/>
                        <a:gd name="T5" fmla="*/ 630 h 673"/>
                        <a:gd name="T6" fmla="*/ 410 w 567"/>
                        <a:gd name="T7" fmla="*/ 613 h 673"/>
                        <a:gd name="T8" fmla="*/ 346 w 567"/>
                        <a:gd name="T9" fmla="*/ 585 h 673"/>
                        <a:gd name="T10" fmla="*/ 307 w 567"/>
                        <a:gd name="T11" fmla="*/ 558 h 673"/>
                        <a:gd name="T12" fmla="*/ 266 w 567"/>
                        <a:gd name="T13" fmla="*/ 530 h 673"/>
                        <a:gd name="T14" fmla="*/ 194 w 567"/>
                        <a:gd name="T15" fmla="*/ 477 h 673"/>
                        <a:gd name="T16" fmla="*/ 147 w 567"/>
                        <a:gd name="T17" fmla="*/ 433 h 673"/>
                        <a:gd name="T18" fmla="*/ 116 w 567"/>
                        <a:gd name="T19" fmla="*/ 400 h 673"/>
                        <a:gd name="T20" fmla="*/ 84 w 567"/>
                        <a:gd name="T21" fmla="*/ 363 h 673"/>
                        <a:gd name="T22" fmla="*/ 49 w 567"/>
                        <a:gd name="T23" fmla="*/ 310 h 673"/>
                        <a:gd name="T24" fmla="*/ 25 w 567"/>
                        <a:gd name="T25" fmla="*/ 266 h 673"/>
                        <a:gd name="T26" fmla="*/ 8 w 567"/>
                        <a:gd name="T27" fmla="*/ 205 h 673"/>
                        <a:gd name="T28" fmla="*/ 0 w 567"/>
                        <a:gd name="T29" fmla="*/ 144 h 673"/>
                        <a:gd name="T30" fmla="*/ 4 w 567"/>
                        <a:gd name="T31" fmla="*/ 88 h 673"/>
                        <a:gd name="T32" fmla="*/ 23 w 567"/>
                        <a:gd name="T33" fmla="*/ 0 h 6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67" h="673">
                          <a:moveTo>
                            <a:pt x="566" y="672"/>
                          </a:moveTo>
                          <a:lnTo>
                            <a:pt x="503" y="646"/>
                          </a:lnTo>
                          <a:lnTo>
                            <a:pt x="457" y="630"/>
                          </a:lnTo>
                          <a:lnTo>
                            <a:pt x="410" y="613"/>
                          </a:lnTo>
                          <a:lnTo>
                            <a:pt x="346" y="585"/>
                          </a:lnTo>
                          <a:lnTo>
                            <a:pt x="307" y="558"/>
                          </a:lnTo>
                          <a:lnTo>
                            <a:pt x="266" y="530"/>
                          </a:lnTo>
                          <a:lnTo>
                            <a:pt x="194" y="477"/>
                          </a:lnTo>
                          <a:lnTo>
                            <a:pt x="147" y="433"/>
                          </a:lnTo>
                          <a:lnTo>
                            <a:pt x="116" y="400"/>
                          </a:lnTo>
                          <a:lnTo>
                            <a:pt x="84" y="363"/>
                          </a:lnTo>
                          <a:lnTo>
                            <a:pt x="49" y="310"/>
                          </a:lnTo>
                          <a:lnTo>
                            <a:pt x="25" y="266"/>
                          </a:lnTo>
                          <a:lnTo>
                            <a:pt x="8" y="205"/>
                          </a:lnTo>
                          <a:lnTo>
                            <a:pt x="0" y="144"/>
                          </a:lnTo>
                          <a:lnTo>
                            <a:pt x="4" y="88"/>
                          </a:lnTo>
                          <a:lnTo>
                            <a:pt x="23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5F5F5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6184" name="Freeform 10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683" y="1990"/>
                      <a:ext cx="419" cy="354"/>
                    </a:xfrm>
                    <a:custGeom>
                      <a:avLst/>
                      <a:gdLst>
                        <a:gd name="T0" fmla="*/ 418 w 419"/>
                        <a:gd name="T1" fmla="*/ 353 h 354"/>
                        <a:gd name="T2" fmla="*/ 371 w 419"/>
                        <a:gd name="T3" fmla="*/ 334 h 354"/>
                        <a:gd name="T4" fmla="*/ 311 w 419"/>
                        <a:gd name="T5" fmla="*/ 305 h 354"/>
                        <a:gd name="T6" fmla="*/ 234 w 419"/>
                        <a:gd name="T7" fmla="*/ 260 h 354"/>
                        <a:gd name="T8" fmla="*/ 188 w 419"/>
                        <a:gd name="T9" fmla="*/ 235 h 354"/>
                        <a:gd name="T10" fmla="*/ 142 w 419"/>
                        <a:gd name="T11" fmla="*/ 202 h 354"/>
                        <a:gd name="T12" fmla="*/ 97 w 419"/>
                        <a:gd name="T13" fmla="*/ 165 h 354"/>
                        <a:gd name="T14" fmla="*/ 71 w 419"/>
                        <a:gd name="T15" fmla="*/ 132 h 354"/>
                        <a:gd name="T16" fmla="*/ 55 w 419"/>
                        <a:gd name="T17" fmla="*/ 110 h 354"/>
                        <a:gd name="T18" fmla="*/ 40 w 419"/>
                        <a:gd name="T19" fmla="*/ 88 h 354"/>
                        <a:gd name="T20" fmla="*/ 15 w 419"/>
                        <a:gd name="T21" fmla="*/ 40 h 354"/>
                        <a:gd name="T22" fmla="*/ 4 w 419"/>
                        <a:gd name="T23" fmla="*/ 14 h 354"/>
                        <a:gd name="T24" fmla="*/ 0 w 419"/>
                        <a:gd name="T25" fmla="*/ 0 h 3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419" h="354">
                          <a:moveTo>
                            <a:pt x="418" y="353"/>
                          </a:moveTo>
                          <a:lnTo>
                            <a:pt x="371" y="334"/>
                          </a:lnTo>
                          <a:lnTo>
                            <a:pt x="311" y="305"/>
                          </a:lnTo>
                          <a:lnTo>
                            <a:pt x="234" y="260"/>
                          </a:lnTo>
                          <a:lnTo>
                            <a:pt x="188" y="235"/>
                          </a:lnTo>
                          <a:lnTo>
                            <a:pt x="142" y="202"/>
                          </a:lnTo>
                          <a:lnTo>
                            <a:pt x="97" y="165"/>
                          </a:lnTo>
                          <a:lnTo>
                            <a:pt x="71" y="132"/>
                          </a:lnTo>
                          <a:lnTo>
                            <a:pt x="55" y="110"/>
                          </a:lnTo>
                          <a:lnTo>
                            <a:pt x="40" y="88"/>
                          </a:lnTo>
                          <a:lnTo>
                            <a:pt x="15" y="40"/>
                          </a:lnTo>
                          <a:lnTo>
                            <a:pt x="4" y="1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5F5F5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46185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1852" y="775"/>
                    <a:ext cx="1010" cy="788"/>
                  </a:xfrm>
                  <a:custGeom>
                    <a:avLst/>
                    <a:gdLst>
                      <a:gd name="T0" fmla="*/ 226 w 1010"/>
                      <a:gd name="T1" fmla="*/ 761 h 788"/>
                      <a:gd name="T2" fmla="*/ 155 w 1010"/>
                      <a:gd name="T3" fmla="*/ 718 h 788"/>
                      <a:gd name="T4" fmla="*/ 87 w 1010"/>
                      <a:gd name="T5" fmla="*/ 663 h 788"/>
                      <a:gd name="T6" fmla="*/ 48 w 1010"/>
                      <a:gd name="T7" fmla="*/ 612 h 788"/>
                      <a:gd name="T8" fmla="*/ 9 w 1010"/>
                      <a:gd name="T9" fmla="*/ 540 h 788"/>
                      <a:gd name="T10" fmla="*/ 0 w 1010"/>
                      <a:gd name="T11" fmla="*/ 456 h 788"/>
                      <a:gd name="T12" fmla="*/ 16 w 1010"/>
                      <a:gd name="T13" fmla="*/ 385 h 788"/>
                      <a:gd name="T14" fmla="*/ 45 w 1010"/>
                      <a:gd name="T15" fmla="*/ 330 h 788"/>
                      <a:gd name="T16" fmla="*/ 84 w 1010"/>
                      <a:gd name="T17" fmla="*/ 281 h 788"/>
                      <a:gd name="T18" fmla="*/ 139 w 1010"/>
                      <a:gd name="T19" fmla="*/ 226 h 788"/>
                      <a:gd name="T20" fmla="*/ 217 w 1010"/>
                      <a:gd name="T21" fmla="*/ 171 h 788"/>
                      <a:gd name="T22" fmla="*/ 330 w 1010"/>
                      <a:gd name="T23" fmla="*/ 119 h 788"/>
                      <a:gd name="T24" fmla="*/ 459 w 1010"/>
                      <a:gd name="T25" fmla="*/ 71 h 788"/>
                      <a:gd name="T26" fmla="*/ 599 w 1010"/>
                      <a:gd name="T27" fmla="*/ 38 h 788"/>
                      <a:gd name="T28" fmla="*/ 689 w 1010"/>
                      <a:gd name="T29" fmla="*/ 22 h 788"/>
                      <a:gd name="T30" fmla="*/ 793 w 1010"/>
                      <a:gd name="T31" fmla="*/ 12 h 788"/>
                      <a:gd name="T32" fmla="*/ 884 w 1010"/>
                      <a:gd name="T33" fmla="*/ 6 h 788"/>
                      <a:gd name="T34" fmla="*/ 981 w 1010"/>
                      <a:gd name="T35" fmla="*/ 3 h 788"/>
                      <a:gd name="T36" fmla="*/ 1009 w 1010"/>
                      <a:gd name="T37" fmla="*/ 80 h 788"/>
                      <a:gd name="T38" fmla="*/ 884 w 1010"/>
                      <a:gd name="T39" fmla="*/ 84 h 788"/>
                      <a:gd name="T40" fmla="*/ 787 w 1010"/>
                      <a:gd name="T41" fmla="*/ 93 h 788"/>
                      <a:gd name="T42" fmla="*/ 667 w 1010"/>
                      <a:gd name="T43" fmla="*/ 110 h 788"/>
                      <a:gd name="T44" fmla="*/ 563 w 1010"/>
                      <a:gd name="T45" fmla="*/ 139 h 788"/>
                      <a:gd name="T46" fmla="*/ 447 w 1010"/>
                      <a:gd name="T47" fmla="*/ 181 h 788"/>
                      <a:gd name="T48" fmla="*/ 346 w 1010"/>
                      <a:gd name="T49" fmla="*/ 233 h 788"/>
                      <a:gd name="T50" fmla="*/ 252 w 1010"/>
                      <a:gd name="T51" fmla="*/ 301 h 788"/>
                      <a:gd name="T52" fmla="*/ 194 w 1010"/>
                      <a:gd name="T53" fmla="*/ 391 h 788"/>
                      <a:gd name="T54" fmla="*/ 181 w 1010"/>
                      <a:gd name="T55" fmla="*/ 453 h 788"/>
                      <a:gd name="T56" fmla="*/ 200 w 1010"/>
                      <a:gd name="T57" fmla="*/ 540 h 788"/>
                      <a:gd name="T58" fmla="*/ 268 w 1010"/>
                      <a:gd name="T59" fmla="*/ 618 h 788"/>
                      <a:gd name="T60" fmla="*/ 343 w 1010"/>
                      <a:gd name="T61" fmla="*/ 673 h 788"/>
                      <a:gd name="T62" fmla="*/ 427 w 1010"/>
                      <a:gd name="T63" fmla="*/ 718 h 788"/>
                      <a:gd name="T64" fmla="*/ 275 w 1010"/>
                      <a:gd name="T65" fmla="*/ 787 h 7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010" h="788">
                        <a:moveTo>
                          <a:pt x="275" y="787"/>
                        </a:moveTo>
                        <a:lnTo>
                          <a:pt x="226" y="761"/>
                        </a:lnTo>
                        <a:lnTo>
                          <a:pt x="194" y="741"/>
                        </a:lnTo>
                        <a:lnTo>
                          <a:pt x="155" y="718"/>
                        </a:lnTo>
                        <a:lnTo>
                          <a:pt x="119" y="686"/>
                        </a:lnTo>
                        <a:lnTo>
                          <a:pt x="87" y="663"/>
                        </a:lnTo>
                        <a:lnTo>
                          <a:pt x="68" y="638"/>
                        </a:lnTo>
                        <a:lnTo>
                          <a:pt x="48" y="612"/>
                        </a:lnTo>
                        <a:lnTo>
                          <a:pt x="25" y="579"/>
                        </a:lnTo>
                        <a:lnTo>
                          <a:pt x="9" y="540"/>
                        </a:lnTo>
                        <a:lnTo>
                          <a:pt x="3" y="495"/>
                        </a:lnTo>
                        <a:lnTo>
                          <a:pt x="0" y="456"/>
                        </a:lnTo>
                        <a:lnTo>
                          <a:pt x="6" y="411"/>
                        </a:lnTo>
                        <a:lnTo>
                          <a:pt x="16" y="385"/>
                        </a:lnTo>
                        <a:lnTo>
                          <a:pt x="29" y="356"/>
                        </a:lnTo>
                        <a:lnTo>
                          <a:pt x="45" y="330"/>
                        </a:lnTo>
                        <a:lnTo>
                          <a:pt x="61" y="304"/>
                        </a:lnTo>
                        <a:lnTo>
                          <a:pt x="84" y="281"/>
                        </a:lnTo>
                        <a:lnTo>
                          <a:pt x="110" y="252"/>
                        </a:lnTo>
                        <a:lnTo>
                          <a:pt x="139" y="226"/>
                        </a:lnTo>
                        <a:lnTo>
                          <a:pt x="171" y="200"/>
                        </a:lnTo>
                        <a:lnTo>
                          <a:pt x="217" y="171"/>
                        </a:lnTo>
                        <a:lnTo>
                          <a:pt x="275" y="139"/>
                        </a:lnTo>
                        <a:lnTo>
                          <a:pt x="330" y="119"/>
                        </a:lnTo>
                        <a:lnTo>
                          <a:pt x="391" y="97"/>
                        </a:lnTo>
                        <a:lnTo>
                          <a:pt x="459" y="71"/>
                        </a:lnTo>
                        <a:lnTo>
                          <a:pt x="547" y="51"/>
                        </a:lnTo>
                        <a:lnTo>
                          <a:pt x="599" y="38"/>
                        </a:lnTo>
                        <a:lnTo>
                          <a:pt x="644" y="29"/>
                        </a:lnTo>
                        <a:lnTo>
                          <a:pt x="689" y="22"/>
                        </a:lnTo>
                        <a:lnTo>
                          <a:pt x="751" y="16"/>
                        </a:lnTo>
                        <a:lnTo>
                          <a:pt x="793" y="12"/>
                        </a:lnTo>
                        <a:lnTo>
                          <a:pt x="835" y="9"/>
                        </a:lnTo>
                        <a:lnTo>
                          <a:pt x="884" y="6"/>
                        </a:lnTo>
                        <a:lnTo>
                          <a:pt x="929" y="3"/>
                        </a:lnTo>
                        <a:lnTo>
                          <a:pt x="981" y="3"/>
                        </a:lnTo>
                        <a:lnTo>
                          <a:pt x="1009" y="0"/>
                        </a:lnTo>
                        <a:lnTo>
                          <a:pt x="1009" y="80"/>
                        </a:lnTo>
                        <a:lnTo>
                          <a:pt x="936" y="80"/>
                        </a:lnTo>
                        <a:lnTo>
                          <a:pt x="884" y="84"/>
                        </a:lnTo>
                        <a:lnTo>
                          <a:pt x="848" y="87"/>
                        </a:lnTo>
                        <a:lnTo>
                          <a:pt x="787" y="93"/>
                        </a:lnTo>
                        <a:lnTo>
                          <a:pt x="738" y="100"/>
                        </a:lnTo>
                        <a:lnTo>
                          <a:pt x="667" y="110"/>
                        </a:lnTo>
                        <a:lnTo>
                          <a:pt x="618" y="123"/>
                        </a:lnTo>
                        <a:lnTo>
                          <a:pt x="563" y="139"/>
                        </a:lnTo>
                        <a:lnTo>
                          <a:pt x="515" y="155"/>
                        </a:lnTo>
                        <a:lnTo>
                          <a:pt x="447" y="181"/>
                        </a:lnTo>
                        <a:lnTo>
                          <a:pt x="395" y="200"/>
                        </a:lnTo>
                        <a:lnTo>
                          <a:pt x="346" y="233"/>
                        </a:lnTo>
                        <a:lnTo>
                          <a:pt x="301" y="259"/>
                        </a:lnTo>
                        <a:lnTo>
                          <a:pt x="252" y="301"/>
                        </a:lnTo>
                        <a:lnTo>
                          <a:pt x="217" y="343"/>
                        </a:lnTo>
                        <a:lnTo>
                          <a:pt x="194" y="391"/>
                        </a:lnTo>
                        <a:lnTo>
                          <a:pt x="178" y="424"/>
                        </a:lnTo>
                        <a:lnTo>
                          <a:pt x="181" y="453"/>
                        </a:lnTo>
                        <a:lnTo>
                          <a:pt x="187" y="508"/>
                        </a:lnTo>
                        <a:lnTo>
                          <a:pt x="200" y="540"/>
                        </a:lnTo>
                        <a:lnTo>
                          <a:pt x="226" y="573"/>
                        </a:lnTo>
                        <a:lnTo>
                          <a:pt x="268" y="618"/>
                        </a:lnTo>
                        <a:lnTo>
                          <a:pt x="304" y="644"/>
                        </a:lnTo>
                        <a:lnTo>
                          <a:pt x="343" y="673"/>
                        </a:lnTo>
                        <a:lnTo>
                          <a:pt x="382" y="693"/>
                        </a:lnTo>
                        <a:lnTo>
                          <a:pt x="427" y="718"/>
                        </a:lnTo>
                        <a:lnTo>
                          <a:pt x="434" y="718"/>
                        </a:lnTo>
                        <a:lnTo>
                          <a:pt x="275" y="787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9900FF">
                          <a:gamma/>
                          <a:shade val="69804"/>
                          <a:invGamma/>
                        </a:srgbClr>
                      </a:gs>
                      <a:gs pos="100000">
                        <a:srgbClr val="9900FF"/>
                      </a:gs>
                    </a:gsLst>
                    <a:lin ang="5400000" scaled="1"/>
                  </a:gra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46186" name="Group 106"/>
              <p:cNvGrpSpPr>
                <a:grpSpLocks noChangeAspect="1"/>
              </p:cNvGrpSpPr>
              <p:nvPr/>
            </p:nvGrpSpPr>
            <p:grpSpPr bwMode="auto">
              <a:xfrm>
                <a:off x="1552" y="1996"/>
                <a:ext cx="2705" cy="1841"/>
                <a:chOff x="1172" y="1963"/>
                <a:chExt cx="3381" cy="2301"/>
              </a:xfrm>
            </p:grpSpPr>
            <p:sp>
              <p:nvSpPr>
                <p:cNvPr id="46187" name="Freeform 107"/>
                <p:cNvSpPr>
                  <a:spLocks noChangeAspect="1"/>
                </p:cNvSpPr>
                <p:nvPr/>
              </p:nvSpPr>
              <p:spPr bwMode="auto">
                <a:xfrm>
                  <a:off x="1172" y="1984"/>
                  <a:ext cx="1690" cy="2279"/>
                </a:xfrm>
                <a:custGeom>
                  <a:avLst/>
                  <a:gdLst>
                    <a:gd name="T0" fmla="*/ 0 w 1690"/>
                    <a:gd name="T1" fmla="*/ 0 h 2279"/>
                    <a:gd name="T2" fmla="*/ 0 w 1690"/>
                    <a:gd name="T3" fmla="*/ 1545 h 2279"/>
                    <a:gd name="T4" fmla="*/ 19 w 1690"/>
                    <a:gd name="T5" fmla="*/ 1624 h 2279"/>
                    <a:gd name="T6" fmla="*/ 45 w 1690"/>
                    <a:gd name="T7" fmla="*/ 1689 h 2279"/>
                    <a:gd name="T8" fmla="*/ 90 w 1690"/>
                    <a:gd name="T9" fmla="*/ 1754 h 2279"/>
                    <a:gd name="T10" fmla="*/ 126 w 1690"/>
                    <a:gd name="T11" fmla="*/ 1796 h 2279"/>
                    <a:gd name="T12" fmla="*/ 178 w 1690"/>
                    <a:gd name="T13" fmla="*/ 1851 h 2279"/>
                    <a:gd name="T14" fmla="*/ 216 w 1690"/>
                    <a:gd name="T15" fmla="*/ 1890 h 2279"/>
                    <a:gd name="T16" fmla="*/ 285 w 1690"/>
                    <a:gd name="T17" fmla="*/ 1938 h 2279"/>
                    <a:gd name="T18" fmla="*/ 359 w 1690"/>
                    <a:gd name="T19" fmla="*/ 1987 h 2279"/>
                    <a:gd name="T20" fmla="*/ 450 w 1690"/>
                    <a:gd name="T21" fmla="*/ 2035 h 2279"/>
                    <a:gd name="T22" fmla="*/ 514 w 1690"/>
                    <a:gd name="T23" fmla="*/ 2065 h 2279"/>
                    <a:gd name="T24" fmla="*/ 595 w 1690"/>
                    <a:gd name="T25" fmla="*/ 2094 h 2279"/>
                    <a:gd name="T26" fmla="*/ 683 w 1690"/>
                    <a:gd name="T27" fmla="*/ 2123 h 2279"/>
                    <a:gd name="T28" fmla="*/ 819 w 1690"/>
                    <a:gd name="T29" fmla="*/ 2171 h 2279"/>
                    <a:gd name="T30" fmla="*/ 1046 w 1690"/>
                    <a:gd name="T31" fmla="*/ 2220 h 2279"/>
                    <a:gd name="T32" fmla="*/ 1188 w 1690"/>
                    <a:gd name="T33" fmla="*/ 2249 h 2279"/>
                    <a:gd name="T34" fmla="*/ 1331 w 1690"/>
                    <a:gd name="T35" fmla="*/ 2267 h 2279"/>
                    <a:gd name="T36" fmla="*/ 1499 w 1690"/>
                    <a:gd name="T37" fmla="*/ 2278 h 2279"/>
                    <a:gd name="T38" fmla="*/ 1689 w 1690"/>
                    <a:gd name="T39" fmla="*/ 2278 h 2279"/>
                    <a:gd name="T40" fmla="*/ 1689 w 1690"/>
                    <a:gd name="T41" fmla="*/ 1763 h 2279"/>
                    <a:gd name="T42" fmla="*/ 1689 w 1690"/>
                    <a:gd name="T43" fmla="*/ 1833 h 2279"/>
                    <a:gd name="T44" fmla="*/ 1689 w 1690"/>
                    <a:gd name="T45" fmla="*/ 1754 h 2279"/>
                    <a:gd name="T46" fmla="*/ 693 w 1690"/>
                    <a:gd name="T47" fmla="*/ 1754 h 2279"/>
                    <a:gd name="T48" fmla="*/ 696 w 1690"/>
                    <a:gd name="T49" fmla="*/ 651 h 2279"/>
                    <a:gd name="T50" fmla="*/ 592 w 1690"/>
                    <a:gd name="T51" fmla="*/ 621 h 2279"/>
                    <a:gd name="T52" fmla="*/ 502 w 1690"/>
                    <a:gd name="T53" fmla="*/ 583 h 2279"/>
                    <a:gd name="T54" fmla="*/ 395 w 1690"/>
                    <a:gd name="T55" fmla="*/ 524 h 2279"/>
                    <a:gd name="T56" fmla="*/ 314 w 1690"/>
                    <a:gd name="T57" fmla="*/ 471 h 2279"/>
                    <a:gd name="T58" fmla="*/ 236 w 1690"/>
                    <a:gd name="T59" fmla="*/ 404 h 2279"/>
                    <a:gd name="T60" fmla="*/ 139 w 1690"/>
                    <a:gd name="T61" fmla="*/ 325 h 2279"/>
                    <a:gd name="T62" fmla="*/ 80 w 1690"/>
                    <a:gd name="T63" fmla="*/ 242 h 2279"/>
                    <a:gd name="T64" fmla="*/ 38 w 1690"/>
                    <a:gd name="T65" fmla="*/ 158 h 2279"/>
                    <a:gd name="T66" fmla="*/ 6 w 1690"/>
                    <a:gd name="T67" fmla="*/ 71 h 2279"/>
                    <a:gd name="T68" fmla="*/ 0 w 1690"/>
                    <a:gd name="T69" fmla="*/ 0 h 2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90" h="2279">
                      <a:moveTo>
                        <a:pt x="0" y="0"/>
                      </a:moveTo>
                      <a:lnTo>
                        <a:pt x="0" y="1545"/>
                      </a:lnTo>
                      <a:lnTo>
                        <a:pt x="19" y="1624"/>
                      </a:lnTo>
                      <a:lnTo>
                        <a:pt x="45" y="1689"/>
                      </a:lnTo>
                      <a:lnTo>
                        <a:pt x="90" y="1754"/>
                      </a:lnTo>
                      <a:lnTo>
                        <a:pt x="126" y="1796"/>
                      </a:lnTo>
                      <a:lnTo>
                        <a:pt x="178" y="1851"/>
                      </a:lnTo>
                      <a:lnTo>
                        <a:pt x="216" y="1890"/>
                      </a:lnTo>
                      <a:lnTo>
                        <a:pt x="285" y="1938"/>
                      </a:lnTo>
                      <a:lnTo>
                        <a:pt x="359" y="1987"/>
                      </a:lnTo>
                      <a:lnTo>
                        <a:pt x="450" y="2035"/>
                      </a:lnTo>
                      <a:lnTo>
                        <a:pt x="514" y="2065"/>
                      </a:lnTo>
                      <a:lnTo>
                        <a:pt x="595" y="2094"/>
                      </a:lnTo>
                      <a:lnTo>
                        <a:pt x="683" y="2123"/>
                      </a:lnTo>
                      <a:lnTo>
                        <a:pt x="819" y="2171"/>
                      </a:lnTo>
                      <a:lnTo>
                        <a:pt x="1046" y="2220"/>
                      </a:lnTo>
                      <a:lnTo>
                        <a:pt x="1188" y="2249"/>
                      </a:lnTo>
                      <a:lnTo>
                        <a:pt x="1331" y="2267"/>
                      </a:lnTo>
                      <a:lnTo>
                        <a:pt x="1499" y="2278"/>
                      </a:lnTo>
                      <a:lnTo>
                        <a:pt x="1689" y="2278"/>
                      </a:lnTo>
                      <a:lnTo>
                        <a:pt x="1689" y="1763"/>
                      </a:lnTo>
                      <a:lnTo>
                        <a:pt x="1689" y="1833"/>
                      </a:lnTo>
                      <a:lnTo>
                        <a:pt x="1689" y="1754"/>
                      </a:lnTo>
                      <a:lnTo>
                        <a:pt x="693" y="1754"/>
                      </a:lnTo>
                      <a:lnTo>
                        <a:pt x="696" y="651"/>
                      </a:lnTo>
                      <a:lnTo>
                        <a:pt x="592" y="621"/>
                      </a:lnTo>
                      <a:lnTo>
                        <a:pt x="502" y="583"/>
                      </a:lnTo>
                      <a:lnTo>
                        <a:pt x="395" y="524"/>
                      </a:lnTo>
                      <a:lnTo>
                        <a:pt x="314" y="471"/>
                      </a:lnTo>
                      <a:lnTo>
                        <a:pt x="236" y="404"/>
                      </a:lnTo>
                      <a:lnTo>
                        <a:pt x="139" y="325"/>
                      </a:lnTo>
                      <a:lnTo>
                        <a:pt x="80" y="242"/>
                      </a:lnTo>
                      <a:lnTo>
                        <a:pt x="38" y="158"/>
                      </a:lnTo>
                      <a:lnTo>
                        <a:pt x="6" y="71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00FF">
                        <a:gamma/>
                        <a:shade val="80000"/>
                        <a:invGamma/>
                      </a:srgbClr>
                    </a:gs>
                    <a:gs pos="100000">
                      <a:srgbClr val="99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188" name="Freeform 108"/>
                <p:cNvSpPr>
                  <a:spLocks noChangeAspect="1"/>
                </p:cNvSpPr>
                <p:nvPr/>
              </p:nvSpPr>
              <p:spPr bwMode="auto">
                <a:xfrm>
                  <a:off x="2862" y="1963"/>
                  <a:ext cx="1691" cy="2301"/>
                </a:xfrm>
                <a:custGeom>
                  <a:avLst/>
                  <a:gdLst>
                    <a:gd name="T0" fmla="*/ 1690 w 1691"/>
                    <a:gd name="T1" fmla="*/ 0 h 2301"/>
                    <a:gd name="T2" fmla="*/ 1690 w 1691"/>
                    <a:gd name="T3" fmla="*/ 1559 h 2301"/>
                    <a:gd name="T4" fmla="*/ 1670 w 1691"/>
                    <a:gd name="T5" fmla="*/ 1645 h 2301"/>
                    <a:gd name="T6" fmla="*/ 1644 w 1691"/>
                    <a:gd name="T7" fmla="*/ 1710 h 2301"/>
                    <a:gd name="T8" fmla="*/ 1599 w 1691"/>
                    <a:gd name="T9" fmla="*/ 1775 h 2301"/>
                    <a:gd name="T10" fmla="*/ 1563 w 1691"/>
                    <a:gd name="T11" fmla="*/ 1817 h 2301"/>
                    <a:gd name="T12" fmla="*/ 1511 w 1691"/>
                    <a:gd name="T13" fmla="*/ 1872 h 2301"/>
                    <a:gd name="T14" fmla="*/ 1472 w 1691"/>
                    <a:gd name="T15" fmla="*/ 1911 h 2301"/>
                    <a:gd name="T16" fmla="*/ 1404 w 1691"/>
                    <a:gd name="T17" fmla="*/ 1960 h 2301"/>
                    <a:gd name="T18" fmla="*/ 1330 w 1691"/>
                    <a:gd name="T19" fmla="*/ 2009 h 2301"/>
                    <a:gd name="T20" fmla="*/ 1239 w 1691"/>
                    <a:gd name="T21" fmla="*/ 2057 h 2301"/>
                    <a:gd name="T22" fmla="*/ 1174 w 1691"/>
                    <a:gd name="T23" fmla="*/ 2086 h 2301"/>
                    <a:gd name="T24" fmla="*/ 1093 w 1691"/>
                    <a:gd name="T25" fmla="*/ 2116 h 2301"/>
                    <a:gd name="T26" fmla="*/ 1006 w 1691"/>
                    <a:gd name="T27" fmla="*/ 2145 h 2301"/>
                    <a:gd name="T28" fmla="*/ 870 w 1691"/>
                    <a:gd name="T29" fmla="*/ 2193 h 2301"/>
                    <a:gd name="T30" fmla="*/ 643 w 1691"/>
                    <a:gd name="T31" fmla="*/ 2242 h 2301"/>
                    <a:gd name="T32" fmla="*/ 500 w 1691"/>
                    <a:gd name="T33" fmla="*/ 2271 h 2301"/>
                    <a:gd name="T34" fmla="*/ 358 w 1691"/>
                    <a:gd name="T35" fmla="*/ 2289 h 2301"/>
                    <a:gd name="T36" fmla="*/ 189 w 1691"/>
                    <a:gd name="T37" fmla="*/ 2300 h 2301"/>
                    <a:gd name="T38" fmla="*/ 0 w 1691"/>
                    <a:gd name="T39" fmla="*/ 2300 h 2301"/>
                    <a:gd name="T40" fmla="*/ 0 w 1691"/>
                    <a:gd name="T41" fmla="*/ 1785 h 2301"/>
                    <a:gd name="T42" fmla="*/ 0 w 1691"/>
                    <a:gd name="T43" fmla="*/ 1855 h 2301"/>
                    <a:gd name="T44" fmla="*/ 0 w 1691"/>
                    <a:gd name="T45" fmla="*/ 1775 h 2301"/>
                    <a:gd name="T46" fmla="*/ 996 w 1691"/>
                    <a:gd name="T47" fmla="*/ 1775 h 2301"/>
                    <a:gd name="T48" fmla="*/ 999 w 1691"/>
                    <a:gd name="T49" fmla="*/ 667 h 2301"/>
                    <a:gd name="T50" fmla="*/ 1100 w 1691"/>
                    <a:gd name="T51" fmla="*/ 632 h 2301"/>
                    <a:gd name="T52" fmla="*/ 1187 w 1691"/>
                    <a:gd name="T53" fmla="*/ 589 h 2301"/>
                    <a:gd name="T54" fmla="*/ 1294 w 1691"/>
                    <a:gd name="T55" fmla="*/ 538 h 2301"/>
                    <a:gd name="T56" fmla="*/ 1378 w 1691"/>
                    <a:gd name="T57" fmla="*/ 486 h 2301"/>
                    <a:gd name="T58" fmla="*/ 1456 w 1691"/>
                    <a:gd name="T59" fmla="*/ 421 h 2301"/>
                    <a:gd name="T60" fmla="*/ 1550 w 1691"/>
                    <a:gd name="T61" fmla="*/ 333 h 2301"/>
                    <a:gd name="T62" fmla="*/ 1608 w 1691"/>
                    <a:gd name="T63" fmla="*/ 259 h 2301"/>
                    <a:gd name="T64" fmla="*/ 1654 w 1691"/>
                    <a:gd name="T65" fmla="*/ 165 h 2301"/>
                    <a:gd name="T66" fmla="*/ 1686 w 1691"/>
                    <a:gd name="T67" fmla="*/ 84 h 2301"/>
                    <a:gd name="T68" fmla="*/ 1690 w 1691"/>
                    <a:gd name="T69" fmla="*/ 0 h 2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91" h="2301">
                      <a:moveTo>
                        <a:pt x="1690" y="0"/>
                      </a:moveTo>
                      <a:lnTo>
                        <a:pt x="1690" y="1559"/>
                      </a:lnTo>
                      <a:lnTo>
                        <a:pt x="1670" y="1645"/>
                      </a:lnTo>
                      <a:lnTo>
                        <a:pt x="1644" y="1710"/>
                      </a:lnTo>
                      <a:lnTo>
                        <a:pt x="1599" y="1775"/>
                      </a:lnTo>
                      <a:lnTo>
                        <a:pt x="1563" y="1817"/>
                      </a:lnTo>
                      <a:lnTo>
                        <a:pt x="1511" y="1872"/>
                      </a:lnTo>
                      <a:lnTo>
                        <a:pt x="1472" y="1911"/>
                      </a:lnTo>
                      <a:lnTo>
                        <a:pt x="1404" y="1960"/>
                      </a:lnTo>
                      <a:lnTo>
                        <a:pt x="1330" y="2009"/>
                      </a:lnTo>
                      <a:lnTo>
                        <a:pt x="1239" y="2057"/>
                      </a:lnTo>
                      <a:lnTo>
                        <a:pt x="1174" y="2086"/>
                      </a:lnTo>
                      <a:lnTo>
                        <a:pt x="1093" y="2116"/>
                      </a:lnTo>
                      <a:lnTo>
                        <a:pt x="1006" y="2145"/>
                      </a:lnTo>
                      <a:lnTo>
                        <a:pt x="870" y="2193"/>
                      </a:lnTo>
                      <a:lnTo>
                        <a:pt x="643" y="2242"/>
                      </a:lnTo>
                      <a:lnTo>
                        <a:pt x="500" y="2271"/>
                      </a:lnTo>
                      <a:lnTo>
                        <a:pt x="358" y="2289"/>
                      </a:lnTo>
                      <a:lnTo>
                        <a:pt x="189" y="2300"/>
                      </a:lnTo>
                      <a:lnTo>
                        <a:pt x="0" y="2300"/>
                      </a:lnTo>
                      <a:lnTo>
                        <a:pt x="0" y="1785"/>
                      </a:lnTo>
                      <a:lnTo>
                        <a:pt x="0" y="1855"/>
                      </a:lnTo>
                      <a:lnTo>
                        <a:pt x="0" y="1775"/>
                      </a:lnTo>
                      <a:lnTo>
                        <a:pt x="996" y="1775"/>
                      </a:lnTo>
                      <a:lnTo>
                        <a:pt x="999" y="667"/>
                      </a:lnTo>
                      <a:lnTo>
                        <a:pt x="1100" y="632"/>
                      </a:lnTo>
                      <a:lnTo>
                        <a:pt x="1187" y="589"/>
                      </a:lnTo>
                      <a:lnTo>
                        <a:pt x="1294" y="538"/>
                      </a:lnTo>
                      <a:lnTo>
                        <a:pt x="1378" y="486"/>
                      </a:lnTo>
                      <a:lnTo>
                        <a:pt x="1456" y="421"/>
                      </a:lnTo>
                      <a:lnTo>
                        <a:pt x="1550" y="333"/>
                      </a:lnTo>
                      <a:lnTo>
                        <a:pt x="1608" y="259"/>
                      </a:lnTo>
                      <a:lnTo>
                        <a:pt x="1654" y="165"/>
                      </a:lnTo>
                      <a:lnTo>
                        <a:pt x="1686" y="84"/>
                      </a:lnTo>
                      <a:lnTo>
                        <a:pt x="169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00FF"/>
                    </a:gs>
                    <a:gs pos="100000">
                      <a:srgbClr val="9900FF">
                        <a:gamma/>
                        <a:shade val="80000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6189" name="Freeform 109"/>
              <p:cNvSpPr>
                <a:spLocks noChangeAspect="1"/>
              </p:cNvSpPr>
              <p:nvPr/>
            </p:nvSpPr>
            <p:spPr bwMode="auto">
              <a:xfrm>
                <a:off x="2105" y="2479"/>
                <a:ext cx="1597" cy="1032"/>
              </a:xfrm>
              <a:custGeom>
                <a:avLst/>
                <a:gdLst>
                  <a:gd name="T0" fmla="*/ 853 w 1997"/>
                  <a:gd name="T1" fmla="*/ 1145 h 1289"/>
                  <a:gd name="T2" fmla="*/ 1201 w 1997"/>
                  <a:gd name="T3" fmla="*/ 1145 h 1289"/>
                  <a:gd name="T4" fmla="*/ 1301 w 1997"/>
                  <a:gd name="T5" fmla="*/ 1141 h 1289"/>
                  <a:gd name="T6" fmla="*/ 1441 w 1997"/>
                  <a:gd name="T7" fmla="*/ 1125 h 1289"/>
                  <a:gd name="T8" fmla="*/ 1525 w 1997"/>
                  <a:gd name="T9" fmla="*/ 1121 h 1289"/>
                  <a:gd name="T10" fmla="*/ 1629 w 1997"/>
                  <a:gd name="T11" fmla="*/ 1109 h 1289"/>
                  <a:gd name="T12" fmla="*/ 1761 w 1997"/>
                  <a:gd name="T13" fmla="*/ 1089 h 1289"/>
                  <a:gd name="T14" fmla="*/ 1845 w 1997"/>
                  <a:gd name="T15" fmla="*/ 1073 h 1289"/>
                  <a:gd name="T16" fmla="*/ 1844 w 1997"/>
                  <a:gd name="T17" fmla="*/ 0 h 1289"/>
                  <a:gd name="T18" fmla="*/ 1997 w 1997"/>
                  <a:gd name="T19" fmla="*/ 80 h 1289"/>
                  <a:gd name="T20" fmla="*/ 1997 w 1997"/>
                  <a:gd name="T21" fmla="*/ 1186 h 1289"/>
                  <a:gd name="T22" fmla="*/ 1877 w 1997"/>
                  <a:gd name="T23" fmla="*/ 1205 h 1289"/>
                  <a:gd name="T24" fmla="*/ 1769 w 1997"/>
                  <a:gd name="T25" fmla="*/ 1229 h 1289"/>
                  <a:gd name="T26" fmla="*/ 1657 w 1997"/>
                  <a:gd name="T27" fmla="*/ 1246 h 1289"/>
                  <a:gd name="T28" fmla="*/ 1530 w 1997"/>
                  <a:gd name="T29" fmla="*/ 1260 h 1289"/>
                  <a:gd name="T30" fmla="*/ 1404 w 1997"/>
                  <a:gd name="T31" fmla="*/ 1273 h 1289"/>
                  <a:gd name="T32" fmla="*/ 1289 w 1997"/>
                  <a:gd name="T33" fmla="*/ 1285 h 1289"/>
                  <a:gd name="T34" fmla="*/ 1173 w 1997"/>
                  <a:gd name="T35" fmla="*/ 1289 h 1289"/>
                  <a:gd name="T36" fmla="*/ 829 w 1997"/>
                  <a:gd name="T37" fmla="*/ 1289 h 1289"/>
                  <a:gd name="T38" fmla="*/ 677 w 1997"/>
                  <a:gd name="T39" fmla="*/ 1280 h 1289"/>
                  <a:gd name="T40" fmla="*/ 521 w 1997"/>
                  <a:gd name="T41" fmla="*/ 1269 h 1289"/>
                  <a:gd name="T42" fmla="*/ 365 w 1997"/>
                  <a:gd name="T43" fmla="*/ 1249 h 1289"/>
                  <a:gd name="T44" fmla="*/ 269 w 1997"/>
                  <a:gd name="T45" fmla="*/ 1237 h 1289"/>
                  <a:gd name="T46" fmla="*/ 133 w 1997"/>
                  <a:gd name="T47" fmla="*/ 1209 h 1289"/>
                  <a:gd name="T48" fmla="*/ 1 w 1997"/>
                  <a:gd name="T49" fmla="*/ 1181 h 1289"/>
                  <a:gd name="T50" fmla="*/ 0 w 1997"/>
                  <a:gd name="T51" fmla="*/ 1124 h 1289"/>
                  <a:gd name="T52" fmla="*/ 4 w 1997"/>
                  <a:gd name="T53" fmla="*/ 73 h 1289"/>
                  <a:gd name="T54" fmla="*/ 130 w 1997"/>
                  <a:gd name="T55" fmla="*/ 13 h 1289"/>
                  <a:gd name="T56" fmla="*/ 130 w 1997"/>
                  <a:gd name="T57" fmla="*/ 1066 h 1289"/>
                  <a:gd name="T58" fmla="*/ 230 w 1997"/>
                  <a:gd name="T59" fmla="*/ 1080 h 1289"/>
                  <a:gd name="T60" fmla="*/ 310 w 1997"/>
                  <a:gd name="T61" fmla="*/ 1093 h 1289"/>
                  <a:gd name="T62" fmla="*/ 413 w 1997"/>
                  <a:gd name="T63" fmla="*/ 1113 h 1289"/>
                  <a:gd name="T64" fmla="*/ 545 w 1997"/>
                  <a:gd name="T65" fmla="*/ 1125 h 1289"/>
                  <a:gd name="T66" fmla="*/ 653 w 1997"/>
                  <a:gd name="T67" fmla="*/ 1133 h 1289"/>
                  <a:gd name="T68" fmla="*/ 773 w 1997"/>
                  <a:gd name="T69" fmla="*/ 1141 h 1289"/>
                  <a:gd name="T70" fmla="*/ 853 w 1997"/>
                  <a:gd name="T71" fmla="*/ 1145 h 1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7" h="1289">
                    <a:moveTo>
                      <a:pt x="853" y="1145"/>
                    </a:moveTo>
                    <a:lnTo>
                      <a:pt x="1201" y="1145"/>
                    </a:lnTo>
                    <a:lnTo>
                      <a:pt x="1301" y="1141"/>
                    </a:lnTo>
                    <a:lnTo>
                      <a:pt x="1441" y="1125"/>
                    </a:lnTo>
                    <a:lnTo>
                      <a:pt x="1525" y="1121"/>
                    </a:lnTo>
                    <a:lnTo>
                      <a:pt x="1629" y="1109"/>
                    </a:lnTo>
                    <a:lnTo>
                      <a:pt x="1761" y="1089"/>
                    </a:lnTo>
                    <a:lnTo>
                      <a:pt x="1845" y="1073"/>
                    </a:lnTo>
                    <a:lnTo>
                      <a:pt x="1844" y="0"/>
                    </a:lnTo>
                    <a:lnTo>
                      <a:pt x="1997" y="80"/>
                    </a:lnTo>
                    <a:lnTo>
                      <a:pt x="1997" y="1186"/>
                    </a:lnTo>
                    <a:lnTo>
                      <a:pt x="1877" y="1205"/>
                    </a:lnTo>
                    <a:lnTo>
                      <a:pt x="1769" y="1229"/>
                    </a:lnTo>
                    <a:lnTo>
                      <a:pt x="1657" y="1246"/>
                    </a:lnTo>
                    <a:lnTo>
                      <a:pt x="1530" y="1260"/>
                    </a:lnTo>
                    <a:lnTo>
                      <a:pt x="1404" y="1273"/>
                    </a:lnTo>
                    <a:lnTo>
                      <a:pt x="1289" y="1285"/>
                    </a:lnTo>
                    <a:lnTo>
                      <a:pt x="1173" y="1289"/>
                    </a:lnTo>
                    <a:lnTo>
                      <a:pt x="829" y="1289"/>
                    </a:lnTo>
                    <a:lnTo>
                      <a:pt x="677" y="1280"/>
                    </a:lnTo>
                    <a:lnTo>
                      <a:pt x="521" y="1269"/>
                    </a:lnTo>
                    <a:lnTo>
                      <a:pt x="365" y="1249"/>
                    </a:lnTo>
                    <a:lnTo>
                      <a:pt x="269" y="1237"/>
                    </a:lnTo>
                    <a:lnTo>
                      <a:pt x="133" y="1209"/>
                    </a:lnTo>
                    <a:lnTo>
                      <a:pt x="1" y="1181"/>
                    </a:lnTo>
                    <a:lnTo>
                      <a:pt x="0" y="1124"/>
                    </a:lnTo>
                    <a:lnTo>
                      <a:pt x="4" y="73"/>
                    </a:lnTo>
                    <a:lnTo>
                      <a:pt x="130" y="13"/>
                    </a:lnTo>
                    <a:lnTo>
                      <a:pt x="130" y="1066"/>
                    </a:lnTo>
                    <a:lnTo>
                      <a:pt x="230" y="1080"/>
                    </a:lnTo>
                    <a:lnTo>
                      <a:pt x="310" y="1093"/>
                    </a:lnTo>
                    <a:lnTo>
                      <a:pt x="413" y="1113"/>
                    </a:lnTo>
                    <a:lnTo>
                      <a:pt x="545" y="1125"/>
                    </a:lnTo>
                    <a:lnTo>
                      <a:pt x="653" y="1133"/>
                    </a:lnTo>
                    <a:lnTo>
                      <a:pt x="773" y="1141"/>
                    </a:lnTo>
                    <a:lnTo>
                      <a:pt x="853" y="1145"/>
                    </a:lnTo>
                    <a:close/>
                  </a:path>
                </a:pathLst>
              </a:custGeom>
              <a:solidFill>
                <a:srgbClr val="CBCBCB"/>
              </a:solidFill>
              <a:ln w="317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90" name="Line 110"/>
              <p:cNvSpPr>
                <a:spLocks noChangeAspect="1" noChangeShapeType="1"/>
              </p:cNvSpPr>
              <p:nvPr/>
            </p:nvSpPr>
            <p:spPr bwMode="auto">
              <a:xfrm flipV="1">
                <a:off x="2103" y="3331"/>
                <a:ext cx="111" cy="8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91" name="Line 11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576" y="3331"/>
                <a:ext cx="129" cy="83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46192" name="Group 112"/>
              <p:cNvGrpSpPr>
                <a:grpSpLocks/>
              </p:cNvGrpSpPr>
              <p:nvPr/>
            </p:nvGrpSpPr>
            <p:grpSpPr bwMode="auto">
              <a:xfrm>
                <a:off x="2763" y="904"/>
                <a:ext cx="282" cy="606"/>
                <a:chOff x="2763" y="904"/>
                <a:chExt cx="282" cy="606"/>
              </a:xfrm>
            </p:grpSpPr>
            <p:sp>
              <p:nvSpPr>
                <p:cNvPr id="46193" name="AutoShape 113"/>
                <p:cNvSpPr>
                  <a:spLocks noChangeAspect="1" noChangeArrowheads="1"/>
                </p:cNvSpPr>
                <p:nvPr/>
              </p:nvSpPr>
              <p:spPr bwMode="auto">
                <a:xfrm rot="-10800000" flipH="1" flipV="1">
                  <a:off x="2763" y="929"/>
                  <a:ext cx="282" cy="581"/>
                </a:xfrm>
                <a:custGeom>
                  <a:avLst/>
                  <a:gdLst>
                    <a:gd name="G0" fmla="+- 5399 0 0"/>
                    <a:gd name="G1" fmla="+- 21600 0 5399"/>
                    <a:gd name="G2" fmla="*/ 5399 1 2"/>
                    <a:gd name="G3" fmla="+- 21600 0 G2"/>
                    <a:gd name="G4" fmla="+/ 5399 21600 2"/>
                    <a:gd name="G5" fmla="+/ G1 0 2"/>
                    <a:gd name="G6" fmla="*/ 21600 21600 5399"/>
                    <a:gd name="G7" fmla="*/ G6 1 2"/>
                    <a:gd name="G8" fmla="+- 21600 0 G7"/>
                    <a:gd name="G9" fmla="*/ 21600 1 2"/>
                    <a:gd name="G10" fmla="+- 5399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399" y="21600"/>
                      </a:lnTo>
                      <a:lnTo>
                        <a:pt x="1620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CBCBCB">
                        <a:gamma/>
                        <a:shade val="69804"/>
                        <a:invGamma/>
                      </a:srgbClr>
                    </a:gs>
                    <a:gs pos="50000">
                      <a:srgbClr val="CBCBCB"/>
                    </a:gs>
                    <a:gs pos="100000">
                      <a:srgbClr val="CBCBCB">
                        <a:gamma/>
                        <a:shade val="6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6194" name="Oval 114"/>
                <p:cNvSpPr>
                  <a:spLocks noChangeArrowheads="1"/>
                </p:cNvSpPr>
                <p:nvPr/>
              </p:nvSpPr>
              <p:spPr bwMode="auto">
                <a:xfrm>
                  <a:off x="2764" y="904"/>
                  <a:ext cx="280" cy="4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DDDDDD">
                        <a:gamma/>
                        <a:shade val="46275"/>
                        <a:invGamma/>
                      </a:srgbClr>
                    </a:gs>
                    <a:gs pos="100000">
                      <a:srgbClr val="DDDDDD"/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6195" name="Arc 115"/>
              <p:cNvSpPr>
                <a:spLocks noChangeAspect="1"/>
              </p:cNvSpPr>
              <p:nvPr/>
            </p:nvSpPr>
            <p:spPr bwMode="auto">
              <a:xfrm rot="10800000">
                <a:off x="2689" y="1171"/>
                <a:ext cx="461" cy="142"/>
              </a:xfrm>
              <a:custGeom>
                <a:avLst/>
                <a:gdLst>
                  <a:gd name="G0" fmla="+- 21599 0 0"/>
                  <a:gd name="G1" fmla="+- 21600 0 0"/>
                  <a:gd name="G2" fmla="+- 21600 0 0"/>
                  <a:gd name="T0" fmla="*/ 0 w 43199"/>
                  <a:gd name="T1" fmla="*/ 21390 h 37206"/>
                  <a:gd name="T2" fmla="*/ 36533 w 43199"/>
                  <a:gd name="T3" fmla="*/ 37206 h 37206"/>
                  <a:gd name="T4" fmla="*/ 21599 w 43199"/>
                  <a:gd name="T5" fmla="*/ 21600 h 37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37206" fill="none" extrusionOk="0">
                    <a:moveTo>
                      <a:pt x="0" y="21390"/>
                    </a:moveTo>
                    <a:cubicBezTo>
                      <a:pt x="115" y="9543"/>
                      <a:pt x="9751" y="-1"/>
                      <a:pt x="21599" y="0"/>
                    </a:cubicBezTo>
                    <a:cubicBezTo>
                      <a:pt x="33528" y="0"/>
                      <a:pt x="43199" y="9670"/>
                      <a:pt x="43199" y="21600"/>
                    </a:cubicBezTo>
                    <a:cubicBezTo>
                      <a:pt x="43199" y="27493"/>
                      <a:pt x="40790" y="33131"/>
                      <a:pt x="36532" y="37205"/>
                    </a:cubicBezTo>
                  </a:path>
                  <a:path w="43199" h="37206" stroke="0" extrusionOk="0">
                    <a:moveTo>
                      <a:pt x="0" y="21390"/>
                    </a:moveTo>
                    <a:cubicBezTo>
                      <a:pt x="115" y="9543"/>
                      <a:pt x="9751" y="-1"/>
                      <a:pt x="21599" y="0"/>
                    </a:cubicBezTo>
                    <a:cubicBezTo>
                      <a:pt x="33528" y="0"/>
                      <a:pt x="43199" y="9670"/>
                      <a:pt x="43199" y="21600"/>
                    </a:cubicBezTo>
                    <a:cubicBezTo>
                      <a:pt x="43199" y="27493"/>
                      <a:pt x="40790" y="33131"/>
                      <a:pt x="36532" y="37205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noFill/>
              <a:ln w="50800" cap="rnd">
                <a:solidFill>
                  <a:schemeClr val="tx1"/>
                </a:solidFill>
                <a:round/>
                <a:headEnd type="stealth" w="med" len="lg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6197" name="Group 117"/>
            <p:cNvGrpSpPr>
              <a:grpSpLocks/>
            </p:cNvGrpSpPr>
            <p:nvPr/>
          </p:nvGrpSpPr>
          <p:grpSpPr bwMode="auto">
            <a:xfrm>
              <a:off x="1301" y="1235"/>
              <a:ext cx="3211" cy="1975"/>
              <a:chOff x="1301" y="1235"/>
              <a:chExt cx="3211" cy="1975"/>
            </a:xfrm>
          </p:grpSpPr>
          <p:sp>
            <p:nvSpPr>
              <p:cNvPr id="46198" name="Line 118"/>
              <p:cNvSpPr>
                <a:spLocks noChangeAspect="1" noChangeShapeType="1"/>
              </p:cNvSpPr>
              <p:nvPr/>
            </p:nvSpPr>
            <p:spPr bwMode="auto">
              <a:xfrm flipV="1">
                <a:off x="2918" y="1484"/>
                <a:ext cx="1325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99" name="Line 119"/>
              <p:cNvSpPr>
                <a:spLocks noChangeAspect="1" noChangeShapeType="1"/>
              </p:cNvSpPr>
              <p:nvPr/>
            </p:nvSpPr>
            <p:spPr bwMode="auto">
              <a:xfrm flipH="1">
                <a:off x="1301" y="2300"/>
                <a:ext cx="1531" cy="3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200" name="Line 120"/>
              <p:cNvSpPr>
                <a:spLocks noChangeAspect="1" noChangeShapeType="1"/>
              </p:cNvSpPr>
              <p:nvPr/>
            </p:nvSpPr>
            <p:spPr bwMode="auto">
              <a:xfrm flipH="1">
                <a:off x="1318" y="2819"/>
                <a:ext cx="1418" cy="3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202" name="Line 122"/>
              <p:cNvSpPr>
                <a:spLocks noChangeAspect="1" noChangeShapeType="1"/>
              </p:cNvSpPr>
              <p:nvPr/>
            </p:nvSpPr>
            <p:spPr bwMode="auto">
              <a:xfrm>
                <a:off x="3250" y="2607"/>
                <a:ext cx="12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204" name="Line 12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35" y="1235"/>
                <a:ext cx="1152" cy="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6205" name="Group 125"/>
            <p:cNvGrpSpPr>
              <a:grpSpLocks/>
            </p:cNvGrpSpPr>
            <p:nvPr/>
          </p:nvGrpSpPr>
          <p:grpSpPr bwMode="auto">
            <a:xfrm>
              <a:off x="420" y="1109"/>
              <a:ext cx="4968" cy="2339"/>
              <a:chOff x="420" y="1157"/>
              <a:chExt cx="4968" cy="2339"/>
            </a:xfrm>
          </p:grpSpPr>
          <p:grpSp>
            <p:nvGrpSpPr>
              <p:cNvPr id="46206" name="Group 126"/>
              <p:cNvGrpSpPr>
                <a:grpSpLocks/>
              </p:cNvGrpSpPr>
              <p:nvPr/>
            </p:nvGrpSpPr>
            <p:grpSpPr bwMode="auto">
              <a:xfrm>
                <a:off x="4235" y="1420"/>
                <a:ext cx="1153" cy="1515"/>
                <a:chOff x="4235" y="1420"/>
                <a:chExt cx="1153" cy="1515"/>
              </a:xfrm>
            </p:grpSpPr>
            <p:sp>
              <p:nvSpPr>
                <p:cNvPr id="46207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4235" y="1420"/>
                  <a:ext cx="553" cy="2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  <a:spcBef>
                      <a:spcPct val="0"/>
                    </a:spcBef>
                  </a:pPr>
                  <a:r>
                    <a:rPr lang="ja-JP" altLang="en-US" dirty="0">
                      <a:ea typeface="ＭＳ Ｐゴシック" pitchFamily="50" charset="-128"/>
                    </a:rPr>
                    <a:t>種結晶</a:t>
                  </a:r>
                  <a:endParaRPr lang="en-US" altLang="ja-JP" sz="1800" dirty="0">
                    <a:ea typeface="ＭＳ Ｐゴシック" pitchFamily="50" charset="-128"/>
                  </a:endParaRPr>
                </a:p>
              </p:txBody>
            </p:sp>
            <p:sp>
              <p:nvSpPr>
                <p:cNvPr id="46208" name="Rectangle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4495" y="2580"/>
                  <a:ext cx="893" cy="3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  <a:spcBef>
                      <a:spcPct val="0"/>
                    </a:spcBef>
                  </a:pPr>
                  <a:r>
                    <a:rPr lang="ja-JP" altLang="en-US" sz="1800" dirty="0" smtClean="0">
                      <a:ea typeface="ＭＳ Ｐゴシック" pitchFamily="50" charset="-128"/>
                    </a:rPr>
                    <a:t>溶融したシリコン</a:t>
                  </a:r>
                  <a:endParaRPr lang="en-US" altLang="ja-JP" sz="1800" dirty="0">
                    <a:ea typeface="ＭＳ Ｐゴシック" pitchFamily="50" charset="-128"/>
                  </a:endParaRPr>
                </a:p>
              </p:txBody>
            </p:sp>
          </p:grpSp>
          <p:grpSp>
            <p:nvGrpSpPr>
              <p:cNvPr id="46211" name="Group 131"/>
              <p:cNvGrpSpPr>
                <a:grpSpLocks/>
              </p:cNvGrpSpPr>
              <p:nvPr/>
            </p:nvGrpSpPr>
            <p:grpSpPr bwMode="auto">
              <a:xfrm>
                <a:off x="420" y="1157"/>
                <a:ext cx="1341" cy="2339"/>
                <a:chOff x="420" y="1157"/>
                <a:chExt cx="1341" cy="2339"/>
              </a:xfrm>
            </p:grpSpPr>
            <p:sp>
              <p:nvSpPr>
                <p:cNvPr id="46212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420" y="2599"/>
                  <a:ext cx="910" cy="3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  <a:spcBef>
                      <a:spcPct val="0"/>
                    </a:spcBef>
                  </a:pPr>
                  <a:r>
                    <a:rPr lang="ja-JP" altLang="en-US" dirty="0" smtClean="0">
                      <a:ea typeface="ＭＳ Ｐゴシック" pitchFamily="50" charset="-128"/>
                    </a:rPr>
                    <a:t>シリコンの単結晶</a:t>
                  </a:r>
                  <a:endParaRPr lang="en-US" altLang="ja-JP" sz="1800" dirty="0">
                    <a:ea typeface="ＭＳ Ｐゴシック" pitchFamily="50" charset="-128"/>
                  </a:endParaRPr>
                </a:p>
              </p:txBody>
            </p:sp>
            <p:sp>
              <p:nvSpPr>
                <p:cNvPr id="46213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422" y="3141"/>
                  <a:ext cx="922" cy="3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  <a:spcBef>
                      <a:spcPct val="0"/>
                    </a:spcBef>
                  </a:pPr>
                  <a:r>
                    <a:rPr lang="ja-JP" altLang="en-US" dirty="0" smtClean="0">
                      <a:ea typeface="ＭＳ Ｐゴシック" pitchFamily="50" charset="-128"/>
                    </a:rPr>
                    <a:t>水晶でできたルツボ</a:t>
                  </a:r>
                  <a:endParaRPr lang="en-US" altLang="ja-JP" sz="1800" dirty="0">
                    <a:ea typeface="ＭＳ Ｐゴシック" pitchFamily="50" charset="-128"/>
                  </a:endParaRPr>
                </a:p>
              </p:txBody>
            </p:sp>
            <p:sp>
              <p:nvSpPr>
                <p:cNvPr id="46215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678" y="1157"/>
                  <a:ext cx="1083" cy="3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  <a:spcBef>
                      <a:spcPct val="0"/>
                    </a:spcBef>
                  </a:pPr>
                  <a:r>
                    <a:rPr lang="ja-JP" altLang="en-US" sz="1800" dirty="0" smtClean="0">
                      <a:ea typeface="ＭＳ Ｐゴシック" pitchFamily="50" charset="-128"/>
                    </a:rPr>
                    <a:t>結晶を回転して引っ張りあげる</a:t>
                  </a:r>
                  <a:endParaRPr lang="en-US" altLang="ja-JP" sz="1800" dirty="0">
                    <a:ea typeface="ＭＳ Ｐゴシック" pitchFamily="50" charset="-128"/>
                  </a:endParaRPr>
                </a:p>
              </p:txBody>
            </p:sp>
          </p:grpSp>
        </p:grpSp>
      </p:grpSp>
      <p:sp>
        <p:nvSpPr>
          <p:cNvPr id="138" name="テキスト ボックス 137"/>
          <p:cNvSpPr txBox="1"/>
          <p:nvPr/>
        </p:nvSpPr>
        <p:spPr>
          <a:xfrm>
            <a:off x="349321" y="41365"/>
            <a:ext cx="463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4-19  </a:t>
            </a:r>
            <a:r>
              <a:rPr kumimoji="1" lang="ja-JP" altLang="en-US" dirty="0" smtClean="0"/>
              <a:t>シリコン結晶を作るチョクラルスキー法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79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750436"/>
            <a:ext cx="8120743" cy="54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02771" y="123150"/>
            <a:ext cx="6204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4-20  </a:t>
            </a:r>
            <a:r>
              <a:rPr lang="ja-JP" altLang="en-US" dirty="0" smtClean="0"/>
              <a:t>チョクラルスキー法の手順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8342" y="54428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76057" y="44631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0370" y="33310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52256" y="32874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(d)</a:t>
            </a:r>
            <a:endParaRPr kumimoji="1" lang="ja-JP" altLang="en-US" dirty="0"/>
          </a:p>
        </p:txBody>
      </p:sp>
      <p:sp>
        <p:nvSpPr>
          <p:cNvPr id="4" name="下矢印 3"/>
          <p:cNvSpPr/>
          <p:nvPr/>
        </p:nvSpPr>
        <p:spPr>
          <a:xfrm rot="4898111">
            <a:off x="7309640" y="631501"/>
            <a:ext cx="190955" cy="93670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50459" y="8586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種結晶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1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3861996" y="2110291"/>
            <a:ext cx="1304015" cy="958297"/>
            <a:chOff x="4206240" y="1959684"/>
            <a:chExt cx="1304015" cy="958297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4206240" y="2086984"/>
              <a:ext cx="122661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800" dirty="0" smtClean="0"/>
                <a:t>H-</a:t>
              </a:r>
              <a:r>
                <a:rPr kumimoji="1" lang="en-US" altLang="ja-JP" sz="4800" dirty="0" err="1" smtClean="0"/>
                <a:t>Cl</a:t>
              </a:r>
              <a:endParaRPr kumimoji="1" lang="ja-JP" altLang="en-US" sz="48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399877" y="1990164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kumimoji="1" lang="ja-JP" altLang="en-US" sz="2000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057887" y="1959684"/>
              <a:ext cx="452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kumimoji="1" lang="ja-JP" altLang="en-US" sz="2000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6217919" y="2205318"/>
            <a:ext cx="1312434" cy="935916"/>
            <a:chOff x="6217919" y="2205318"/>
            <a:chExt cx="1312434" cy="935916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28" name="円/楕円 27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正方形/長方形 31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328108" y="93693"/>
            <a:ext cx="852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1-12 </a:t>
            </a:r>
            <a:r>
              <a:rPr lang="en-US" altLang="ja-JP" dirty="0"/>
              <a:t>(a) </a:t>
            </a:r>
            <a:r>
              <a:rPr lang="en-US" altLang="ja-JP" dirty="0" err="1" smtClean="0"/>
              <a:t>HCl</a:t>
            </a:r>
            <a:r>
              <a:rPr lang="ja-JP" altLang="en-US" dirty="0" smtClean="0"/>
              <a:t>分子</a:t>
            </a:r>
            <a:r>
              <a:rPr lang="ja-JP" altLang="en-US" dirty="0"/>
              <a:t>　</a:t>
            </a:r>
            <a:r>
              <a:rPr lang="en-US" altLang="ja-JP" dirty="0"/>
              <a:t>(b) </a:t>
            </a:r>
            <a:r>
              <a:rPr lang="ja-JP" altLang="en-US" dirty="0" smtClean="0"/>
              <a:t>分極した</a:t>
            </a:r>
            <a:r>
              <a:rPr lang="en-US" altLang="ja-JP" dirty="0" err="1" smtClean="0"/>
              <a:t>HCl</a:t>
            </a:r>
            <a:r>
              <a:rPr lang="ja-JP" altLang="en-US" dirty="0" smtClean="0"/>
              <a:t>分子 </a:t>
            </a:r>
            <a:r>
              <a:rPr lang="en-US" altLang="ja-JP" dirty="0"/>
              <a:t>(c) </a:t>
            </a:r>
            <a:r>
              <a:rPr lang="ja-JP" altLang="en-US" dirty="0"/>
              <a:t>分極</a:t>
            </a:r>
            <a:r>
              <a:rPr lang="ja-JP" altLang="en-US" dirty="0" smtClean="0"/>
              <a:t>した</a:t>
            </a:r>
            <a:r>
              <a:rPr lang="en-US" altLang="ja-JP" dirty="0" err="1" smtClean="0"/>
              <a:t>HCl</a:t>
            </a:r>
            <a:r>
              <a:rPr lang="ja-JP" altLang="en-US" dirty="0" smtClean="0"/>
              <a:t>分子内の電子の分布。色の濃い方に電子が偏る。</a:t>
            </a:r>
            <a:endParaRPr lang="en-US" altLang="ja-JP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425941" y="2237591"/>
            <a:ext cx="1226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H-</a:t>
            </a:r>
            <a:r>
              <a:rPr kumimoji="1" lang="en-US" altLang="ja-JP" sz="4800" dirty="0" err="1" smtClean="0"/>
              <a:t>Cl</a:t>
            </a:r>
            <a:endParaRPr kumimoji="1" lang="ja-JP" altLang="en-US" sz="4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13206" y="343251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67047" y="34325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45742" y="34325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304260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ds.yahoo.com/_ylt=A2KJkIUZ9WJOzGsANSOjzbkF;_ylu=X3oDMTBtdXFkOWthBHNlYwNmcC1hdHRyaWIEc2xrA2ZpbWc-/SIG=13n87m92m/EXP=1315136921/**http%3a/img.tootoo.com/mytootoo/upload/53/535973/product/535973_e19cdab9da77c53f7c5909a209d2fb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8" y="1519542"/>
            <a:ext cx="3572535" cy="35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27891" y="109249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4-21 </a:t>
            </a:r>
            <a:r>
              <a:rPr lang="ja-JP" altLang="en-US" dirty="0" smtClean="0"/>
              <a:t>シリコン結晶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11429" y="1001467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(a) </a:t>
            </a:r>
            <a:r>
              <a:rPr lang="ja-JP" altLang="en-US" dirty="0" smtClean="0"/>
              <a:t>インゴット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47" y="1370799"/>
            <a:ext cx="3747428" cy="414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891413" y="985694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(b) </a:t>
            </a:r>
            <a:r>
              <a:rPr lang="ja-JP" altLang="en-US" dirty="0" smtClean="0"/>
              <a:t>結晶構造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38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柱 1"/>
          <p:cNvSpPr/>
          <p:nvPr/>
        </p:nvSpPr>
        <p:spPr>
          <a:xfrm>
            <a:off x="2948152" y="1403131"/>
            <a:ext cx="2664372" cy="4130566"/>
          </a:xfrm>
          <a:prstGeom prst="can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2995449" y="4934608"/>
            <a:ext cx="2585544" cy="599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990193" y="3762705"/>
            <a:ext cx="2585544" cy="599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柱 5"/>
          <p:cNvSpPr/>
          <p:nvPr/>
        </p:nvSpPr>
        <p:spPr>
          <a:xfrm>
            <a:off x="3641833" y="1781503"/>
            <a:ext cx="1261242" cy="782289"/>
          </a:xfrm>
          <a:prstGeom prst="can">
            <a:avLst>
              <a:gd name="adj" fmla="val 50000"/>
            </a:avLst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柱 6"/>
          <p:cNvSpPr/>
          <p:nvPr/>
        </p:nvSpPr>
        <p:spPr>
          <a:xfrm>
            <a:off x="3636578" y="1760484"/>
            <a:ext cx="1266497" cy="493986"/>
          </a:xfrm>
          <a:prstGeom prst="can">
            <a:avLst>
              <a:gd name="adj" fmla="val 50000"/>
            </a:avLst>
          </a:pr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柱 7"/>
          <p:cNvSpPr/>
          <p:nvPr/>
        </p:nvSpPr>
        <p:spPr>
          <a:xfrm>
            <a:off x="2979683" y="3515710"/>
            <a:ext cx="2585546" cy="2002221"/>
          </a:xfrm>
          <a:prstGeom prst="can">
            <a:avLst>
              <a:gd name="adj" fmla="val 3451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2932386" y="1434663"/>
            <a:ext cx="2680138" cy="630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上矢印 8"/>
          <p:cNvSpPr/>
          <p:nvPr/>
        </p:nvSpPr>
        <p:spPr>
          <a:xfrm>
            <a:off x="3799489" y="2869324"/>
            <a:ext cx="993228" cy="1072055"/>
          </a:xfrm>
          <a:prstGeom prst="up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4469" y="4508938"/>
            <a:ext cx="651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T</a:t>
            </a:r>
            <a:r>
              <a:rPr kumimoji="1" lang="en-US" altLang="ja-JP" sz="4400" baseline="-25000" dirty="0" smtClean="0"/>
              <a:t>1</a:t>
            </a:r>
            <a:endParaRPr kumimoji="1" lang="ja-JP" altLang="en-US" sz="4400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49214" y="1634358"/>
            <a:ext cx="651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T</a:t>
            </a:r>
            <a:r>
              <a:rPr lang="en-US" altLang="ja-JP" sz="4400" baseline="-25000" dirty="0"/>
              <a:t>2</a:t>
            </a:r>
            <a:endParaRPr kumimoji="1" lang="ja-JP" altLang="en-US" sz="4400" baseline="-25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59048" y="248885"/>
            <a:ext cx="422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4-22  </a:t>
            </a:r>
            <a:r>
              <a:rPr lang="ja-JP" altLang="en-US" dirty="0" smtClean="0"/>
              <a:t>昇華（気相結晶化）法の装置の例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5060732" y="3988676"/>
            <a:ext cx="1560785" cy="614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4582512" y="1245476"/>
            <a:ext cx="2133598" cy="8776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4629807" y="1744718"/>
            <a:ext cx="1560785" cy="614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4404942" y="2629523"/>
            <a:ext cx="1560785" cy="614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574221" y="373642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原料（固体）</a:t>
            </a:r>
            <a:endParaRPr kumimoji="1" lang="ja-JP" altLang="en-US" sz="2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81217" y="2442549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原料の気体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（昇華）</a:t>
            </a:r>
            <a:endParaRPr kumimoji="1" lang="ja-JP" altLang="en-US" sz="28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68814" y="97746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種結晶</a:t>
            </a:r>
            <a:endParaRPr kumimoji="1" lang="ja-JP" altLang="en-US" sz="2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47722" y="1497171"/>
            <a:ext cx="2876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気体から成長した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結晶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300301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31" y="720359"/>
            <a:ext cx="3730625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854322" y="351027"/>
            <a:ext cx="3812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4-23  </a:t>
            </a:r>
            <a:r>
              <a:rPr lang="en-US" altLang="ja-JP" dirty="0" err="1"/>
              <a:t>SiC</a:t>
            </a:r>
            <a:r>
              <a:rPr lang="ja-JP" altLang="en-US" dirty="0"/>
              <a:t>（モアサナイト）の結晶構造</a:t>
            </a:r>
          </a:p>
        </p:txBody>
      </p:sp>
    </p:spTree>
    <p:extLst>
      <p:ext uri="{BB962C8B-B14F-4D97-AF65-F5344CB8AC3E}">
        <p14:creationId xmlns:p14="http://schemas.microsoft.com/office/powerpoint/2010/main" val="10167223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2235" y="151363"/>
            <a:ext cx="3989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/>
              <a:t>5</a:t>
            </a:r>
            <a:r>
              <a:rPr lang="en-US" altLang="ja-JP" dirty="0" smtClean="0"/>
              <a:t>-1</a:t>
            </a:r>
            <a:r>
              <a:rPr lang="ja-JP" altLang="en-US" dirty="0"/>
              <a:t>　</a:t>
            </a:r>
            <a:r>
              <a:rPr lang="ja-JP" altLang="en-US" dirty="0" smtClean="0"/>
              <a:t>偏光フィルターの原理</a:t>
            </a:r>
            <a:endParaRPr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4412922" y="7254799"/>
            <a:ext cx="732935" cy="942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/>
          <p:cNvGrpSpPr/>
          <p:nvPr/>
        </p:nvGrpSpPr>
        <p:grpSpPr>
          <a:xfrm>
            <a:off x="-2235" y="1291102"/>
            <a:ext cx="1468620" cy="1476080"/>
            <a:chOff x="1670506" y="1932495"/>
            <a:chExt cx="1468620" cy="1476080"/>
          </a:xfrm>
        </p:grpSpPr>
        <p:sp>
          <p:nvSpPr>
            <p:cNvPr id="26" name="円/楕円 25"/>
            <p:cNvSpPr/>
            <p:nvPr/>
          </p:nvSpPr>
          <p:spPr>
            <a:xfrm>
              <a:off x="1696825" y="1932495"/>
              <a:ext cx="1442301" cy="1442301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flipV="1">
              <a:off x="2406191" y="268663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rot="5400000" flipV="1">
              <a:off x="2056221" y="3037394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rot="16200000" flipV="1">
              <a:off x="2041687" y="230445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 flipV="1">
              <a:off x="1670506" y="268663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rot="1800000" flipV="1">
              <a:off x="2339024" y="2858242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>
            <a:xfrm rot="7200000" flipV="1">
              <a:off x="1873618" y="296900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rot="18000000" flipV="1">
              <a:off x="2237643" y="235748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 rot="19800000">
              <a:off x="2406190" y="2499323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rot="19800000" flipH="1" flipV="1">
              <a:off x="1736492" y="2874304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rot="14400000" flipH="1" flipV="1">
              <a:off x="2206612" y="2968657"/>
              <a:ext cx="732935" cy="9427"/>
            </a:xfrm>
            <a:prstGeom prst="straightConnector1">
              <a:avLst/>
            </a:prstGeom>
            <a:ln w="3175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rot="3600000" flipH="1" flipV="1">
              <a:off x="1868904" y="235119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rot="12600000" flipV="1">
              <a:off x="1717248" y="250403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円/楕円 40"/>
          <p:cNvSpPr/>
          <p:nvPr/>
        </p:nvSpPr>
        <p:spPr>
          <a:xfrm>
            <a:off x="2043392" y="1411290"/>
            <a:ext cx="1442301" cy="1442301"/>
          </a:xfrm>
          <a:prstGeom prst="ellipse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2066958" y="4221038"/>
            <a:ext cx="1442301" cy="1442301"/>
          </a:xfrm>
          <a:prstGeom prst="ellipse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339" name="直線矢印コネクタ 14338"/>
          <p:cNvCxnSpPr/>
          <p:nvPr/>
        </p:nvCxnSpPr>
        <p:spPr>
          <a:xfrm>
            <a:off x="4031571" y="1291102"/>
            <a:ext cx="18853" cy="1452511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グループ化 78"/>
          <p:cNvGrpSpPr/>
          <p:nvPr/>
        </p:nvGrpSpPr>
        <p:grpSpPr>
          <a:xfrm>
            <a:off x="59038" y="4147111"/>
            <a:ext cx="1442301" cy="1476080"/>
            <a:chOff x="1696825" y="1932495"/>
            <a:chExt cx="1442301" cy="1476080"/>
          </a:xfrm>
        </p:grpSpPr>
        <p:sp>
          <p:nvSpPr>
            <p:cNvPr id="80" name="円/楕円 79"/>
            <p:cNvSpPr/>
            <p:nvPr/>
          </p:nvSpPr>
          <p:spPr>
            <a:xfrm>
              <a:off x="1696825" y="1932495"/>
              <a:ext cx="1442301" cy="144230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1" name="直線矢印コネクタ 80"/>
            <p:cNvCxnSpPr/>
            <p:nvPr/>
          </p:nvCxnSpPr>
          <p:spPr>
            <a:xfrm flipV="1">
              <a:off x="2406191" y="268663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>
            <a:xfrm rot="5400000" flipV="1">
              <a:off x="2056221" y="3037394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>
            <a:xfrm rot="16200000" flipV="1">
              <a:off x="2041687" y="230445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 flipH="1" flipV="1">
              <a:off x="1736491" y="2677212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 rot="1800000" flipV="1">
              <a:off x="2339024" y="2858242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>
            <a:xfrm rot="7200000" flipV="1">
              <a:off x="1873618" y="296900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/>
            <p:cNvCxnSpPr/>
            <p:nvPr/>
          </p:nvCxnSpPr>
          <p:spPr>
            <a:xfrm rot="18000000" flipV="1">
              <a:off x="2237643" y="235748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/>
            <p:cNvCxnSpPr/>
            <p:nvPr/>
          </p:nvCxnSpPr>
          <p:spPr>
            <a:xfrm rot="19800000">
              <a:off x="2406190" y="2499323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/>
            <p:cNvCxnSpPr/>
            <p:nvPr/>
          </p:nvCxnSpPr>
          <p:spPr>
            <a:xfrm rot="19800000" flipH="1" flipV="1">
              <a:off x="1736493" y="2864530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/>
            <p:cNvCxnSpPr/>
            <p:nvPr/>
          </p:nvCxnSpPr>
          <p:spPr>
            <a:xfrm rot="14400000" flipH="1" flipV="1">
              <a:off x="2206612" y="2968657"/>
              <a:ext cx="732935" cy="9427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/>
            <p:cNvCxnSpPr/>
            <p:nvPr/>
          </p:nvCxnSpPr>
          <p:spPr>
            <a:xfrm rot="3600000" flipH="1" flipV="1">
              <a:off x="1868904" y="2351199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/>
            <p:cNvCxnSpPr/>
            <p:nvPr/>
          </p:nvCxnSpPr>
          <p:spPr>
            <a:xfrm rot="12600000" flipV="1">
              <a:off x="1717248" y="2504037"/>
              <a:ext cx="732935" cy="942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直線矢印コネクタ 92"/>
          <p:cNvCxnSpPr/>
          <p:nvPr/>
        </p:nvCxnSpPr>
        <p:spPr>
          <a:xfrm>
            <a:off x="4069278" y="4173633"/>
            <a:ext cx="18853" cy="1452511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テキスト ボックス 14339"/>
          <p:cNvSpPr txBox="1"/>
          <p:nvPr/>
        </p:nvSpPr>
        <p:spPr>
          <a:xfrm>
            <a:off x="2247413" y="953005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偏光板１</a:t>
            </a:r>
            <a:endParaRPr kumimoji="1" lang="ja-JP" altLang="en-US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6989975" y="774396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偏光板２</a:t>
            </a:r>
            <a:endParaRPr kumimoji="1" lang="ja-JP" altLang="en-US" dirty="0"/>
          </a:p>
        </p:txBody>
      </p:sp>
      <p:sp>
        <p:nvSpPr>
          <p:cNvPr id="14341" name="テキスト ボックス 14340"/>
          <p:cNvSpPr txBox="1"/>
          <p:nvPr/>
        </p:nvSpPr>
        <p:spPr>
          <a:xfrm>
            <a:off x="3061356" y="2969440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偏光板１を通れる</a:t>
            </a:r>
            <a:endParaRPr kumimoji="1" lang="en-US" altLang="ja-JP" dirty="0" smtClean="0"/>
          </a:p>
          <a:p>
            <a:r>
              <a:rPr lang="ja-JP" altLang="en-US" dirty="0"/>
              <a:t>偏光</a:t>
            </a:r>
            <a:r>
              <a:rPr lang="ja-JP" altLang="en-US" dirty="0" smtClean="0"/>
              <a:t>だけが通過</a:t>
            </a:r>
            <a:endParaRPr kumimoji="1" lang="ja-JP" altLang="en-US" dirty="0"/>
          </a:p>
        </p:txBody>
      </p:sp>
      <p:sp>
        <p:nvSpPr>
          <p:cNvPr id="14342" name="正方形/長方形 14341"/>
          <p:cNvSpPr/>
          <p:nvPr/>
        </p:nvSpPr>
        <p:spPr>
          <a:xfrm>
            <a:off x="6989976" y="2988295"/>
            <a:ext cx="1927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偏光板２を</a:t>
            </a:r>
            <a:r>
              <a:rPr lang="ja-JP" altLang="en-US" dirty="0"/>
              <a:t>通れる</a:t>
            </a:r>
            <a:endParaRPr lang="en-US" altLang="ja-JP" dirty="0"/>
          </a:p>
          <a:p>
            <a:r>
              <a:rPr lang="ja-JP" altLang="en-US" dirty="0"/>
              <a:t>偏光だけが通過</a:t>
            </a:r>
          </a:p>
        </p:txBody>
      </p:sp>
      <p:sp>
        <p:nvSpPr>
          <p:cNvPr id="14343" name="テキスト ボックス 14342"/>
          <p:cNvSpPr txBox="1"/>
          <p:nvPr/>
        </p:nvSpPr>
        <p:spPr>
          <a:xfrm>
            <a:off x="220801" y="3073138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通常</a:t>
            </a:r>
            <a:r>
              <a:rPr lang="ja-JP" altLang="en-US" dirty="0" smtClean="0"/>
              <a:t>の照明（</a:t>
            </a:r>
            <a:r>
              <a:rPr kumimoji="1" lang="ja-JP" altLang="en-US" dirty="0" smtClean="0"/>
              <a:t>異なる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偏光が混合</a:t>
            </a:r>
            <a:r>
              <a:rPr lang="ja-JP" altLang="en-US" dirty="0" smtClean="0"/>
              <a:t>している）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2247413" y="3778499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偏光板１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989976" y="3728609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偏光板２を回転</a:t>
            </a:r>
            <a:endParaRPr kumimoji="1" lang="ja-JP" altLang="en-US" dirty="0"/>
          </a:p>
        </p:txBody>
      </p:sp>
      <p:sp>
        <p:nvSpPr>
          <p:cNvPr id="103" name="円/楕円 102"/>
          <p:cNvSpPr/>
          <p:nvPr/>
        </p:nvSpPr>
        <p:spPr>
          <a:xfrm>
            <a:off x="6623175" y="4144871"/>
            <a:ext cx="1442301" cy="1442301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45" name="直方体 14344"/>
          <p:cNvSpPr/>
          <p:nvPr/>
        </p:nvSpPr>
        <p:spPr>
          <a:xfrm>
            <a:off x="4666268" y="1411290"/>
            <a:ext cx="791852" cy="1115442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直方体 104"/>
          <p:cNvSpPr/>
          <p:nvPr/>
        </p:nvSpPr>
        <p:spPr>
          <a:xfrm>
            <a:off x="4666268" y="4308301"/>
            <a:ext cx="791852" cy="1115442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/>
        </p:nvSpPr>
        <p:spPr>
          <a:xfrm>
            <a:off x="6890995" y="1313095"/>
            <a:ext cx="1442301" cy="1442301"/>
          </a:xfrm>
          <a:prstGeom prst="ellipse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8" name="直線矢印コネクタ 107"/>
          <p:cNvCxnSpPr/>
          <p:nvPr/>
        </p:nvCxnSpPr>
        <p:spPr>
          <a:xfrm rot="2700000">
            <a:off x="6108997" y="4081045"/>
            <a:ext cx="18853" cy="1452511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右矢印 111"/>
          <p:cNvSpPr/>
          <p:nvPr/>
        </p:nvSpPr>
        <p:spPr>
          <a:xfrm>
            <a:off x="1540150" y="1880491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右矢印 112"/>
          <p:cNvSpPr/>
          <p:nvPr/>
        </p:nvSpPr>
        <p:spPr>
          <a:xfrm>
            <a:off x="3547685" y="1908114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右矢印 113"/>
          <p:cNvSpPr/>
          <p:nvPr/>
        </p:nvSpPr>
        <p:spPr>
          <a:xfrm>
            <a:off x="4129092" y="1889919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右矢印 114"/>
          <p:cNvSpPr/>
          <p:nvPr/>
        </p:nvSpPr>
        <p:spPr>
          <a:xfrm>
            <a:off x="5563538" y="1862643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右矢印 115"/>
          <p:cNvSpPr/>
          <p:nvPr/>
        </p:nvSpPr>
        <p:spPr>
          <a:xfrm>
            <a:off x="6310181" y="1847495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右矢印 116"/>
          <p:cNvSpPr/>
          <p:nvPr/>
        </p:nvSpPr>
        <p:spPr>
          <a:xfrm>
            <a:off x="1541328" y="4727073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右矢印 117"/>
          <p:cNvSpPr/>
          <p:nvPr/>
        </p:nvSpPr>
        <p:spPr>
          <a:xfrm>
            <a:off x="3580799" y="4736500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右矢印 118"/>
          <p:cNvSpPr/>
          <p:nvPr/>
        </p:nvSpPr>
        <p:spPr>
          <a:xfrm>
            <a:off x="4186671" y="4718652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右矢印 119"/>
          <p:cNvSpPr/>
          <p:nvPr/>
        </p:nvSpPr>
        <p:spPr>
          <a:xfrm>
            <a:off x="5527561" y="4684416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右矢印 120"/>
          <p:cNvSpPr/>
          <p:nvPr/>
        </p:nvSpPr>
        <p:spPr>
          <a:xfrm>
            <a:off x="6170673" y="4701267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右矢印 121"/>
          <p:cNvSpPr/>
          <p:nvPr/>
        </p:nvSpPr>
        <p:spPr>
          <a:xfrm>
            <a:off x="8107045" y="4684416"/>
            <a:ext cx="452502" cy="32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48" name="テキスト ボックス 14347"/>
          <p:cNvSpPr txBox="1"/>
          <p:nvPr/>
        </p:nvSpPr>
        <p:spPr>
          <a:xfrm>
            <a:off x="8450223" y="18882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消光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06176" y="9478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769005" y="38657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結晶</a:t>
            </a:r>
            <a:endParaRPr kumimoji="1" lang="ja-JP" altLang="en-US" dirty="0"/>
          </a:p>
        </p:txBody>
      </p:sp>
      <p:cxnSp>
        <p:nvCxnSpPr>
          <p:cNvPr id="65" name="直線矢印コネクタ 64"/>
          <p:cNvCxnSpPr/>
          <p:nvPr/>
        </p:nvCxnSpPr>
        <p:spPr>
          <a:xfrm rot="2700000">
            <a:off x="8592514" y="4173633"/>
            <a:ext cx="18853" cy="1452511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 rot="2700000">
            <a:off x="6161247" y="1285994"/>
            <a:ext cx="18853" cy="1452511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5863765" y="736901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偏光が</a:t>
            </a:r>
            <a:endParaRPr lang="en-US" altLang="ja-JP" dirty="0" smtClean="0"/>
          </a:p>
          <a:p>
            <a:r>
              <a:rPr lang="ja-JP" altLang="en-US" dirty="0" smtClean="0"/>
              <a:t>回転</a:t>
            </a:r>
            <a:r>
              <a:rPr kumimoji="1" lang="ja-JP" altLang="en-US" dirty="0" smtClean="0"/>
              <a:t>する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52167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:\NH_work\原稿（執筆中）\ブルーバックス（結晶）\結晶の写真\100_PANA\P1000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472085"/>
            <a:ext cx="4009500" cy="30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S:\NH_work\原稿（執筆中）\ブルーバックス（結晶）\結晶の写真\100_PANA\P10009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62" y="1339293"/>
            <a:ext cx="4363613" cy="327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47651" y="361950"/>
            <a:ext cx="8398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5-2</a:t>
            </a:r>
            <a:r>
              <a:rPr lang="ja-JP" altLang="en-US" dirty="0" smtClean="0"/>
              <a:t> </a:t>
            </a:r>
            <a:r>
              <a:rPr lang="en-US" altLang="ja-JP" dirty="0" smtClean="0"/>
              <a:t>L-</a:t>
            </a:r>
            <a:r>
              <a:rPr lang="ja-JP" altLang="en-US" dirty="0" smtClean="0"/>
              <a:t>グルタミン酸の結晶の消光。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で輝いている結晶を二枚の偏光板の間で回転</a:t>
            </a:r>
            <a:endParaRPr lang="en-US" altLang="ja-JP" dirty="0" smtClean="0"/>
          </a:p>
          <a:p>
            <a:r>
              <a:rPr lang="ja-JP" altLang="en-US" dirty="0"/>
              <a:t>する</a:t>
            </a:r>
            <a:r>
              <a:rPr lang="ja-JP" altLang="en-US" dirty="0" smtClean="0"/>
              <a:t>と</a:t>
            </a:r>
            <a:r>
              <a:rPr lang="en-US" altLang="ja-JP" dirty="0" smtClean="0"/>
              <a:t>(b)</a:t>
            </a:r>
            <a:r>
              <a:rPr lang="ja-JP" altLang="en-US" dirty="0" err="1" smtClean="0"/>
              <a:t>のように</a:t>
            </a:r>
            <a:r>
              <a:rPr lang="ja-JP" altLang="en-US" dirty="0" smtClean="0"/>
              <a:t>消光する。</a:t>
            </a:r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34814" y="96996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10250" y="907018"/>
            <a:ext cx="377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(b</a:t>
            </a:r>
          </a:p>
          <a:p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254050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NH_work\原稿（執筆中）\ブルーバックス（結晶）\結晶の写真\100_PANA\P1000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" y="1457962"/>
            <a:ext cx="3909060" cy="293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S:\NH_work\原稿（執筆中）\ブルーバックス（結晶）\結晶の写真\100_PANA\P1000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90" y="1457962"/>
            <a:ext cx="4124960" cy="30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81805" y="0"/>
            <a:ext cx="7928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/>
              <a:t>5</a:t>
            </a:r>
            <a:r>
              <a:rPr lang="en-US" altLang="ja-JP" dirty="0" smtClean="0"/>
              <a:t>-3</a:t>
            </a:r>
            <a:r>
              <a:rPr lang="ja-JP" altLang="en-US" dirty="0" smtClean="0"/>
              <a:t>　偏光板を通した光で見たミョウバンの結晶。まったく 消光を</a:t>
            </a:r>
            <a:r>
              <a:rPr lang="ja-JP" altLang="en-US" dirty="0"/>
              <a:t>示さない</a:t>
            </a:r>
            <a:r>
              <a:rPr lang="ja-JP" altLang="en-US" dirty="0" smtClean="0"/>
              <a:t>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58157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154849" y="1970041"/>
            <a:ext cx="14478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93739" y="2701561"/>
            <a:ext cx="14478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8" name="グループ化 57"/>
          <p:cNvGrpSpPr/>
          <p:nvPr/>
        </p:nvGrpSpPr>
        <p:grpSpPr>
          <a:xfrm>
            <a:off x="6941820" y="1211853"/>
            <a:ext cx="102870" cy="4605312"/>
            <a:chOff x="6728460" y="1223010"/>
            <a:chExt cx="102870" cy="4605312"/>
          </a:xfrm>
        </p:grpSpPr>
        <p:sp>
          <p:nvSpPr>
            <p:cNvPr id="16" name="正方形/長方形 15"/>
            <p:cNvSpPr/>
            <p:nvPr/>
          </p:nvSpPr>
          <p:spPr>
            <a:xfrm>
              <a:off x="6728460" y="230831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728460" y="258263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728460" y="287600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6728460" y="314651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728460" y="344369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728460" y="373325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728460" y="402281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736080" y="431999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736080" y="4594316"/>
              <a:ext cx="68580" cy="1300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762750" y="4917732"/>
              <a:ext cx="68580" cy="9105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728460" y="1223010"/>
              <a:ext cx="68580" cy="9105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3810000" y="226368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810000" y="253800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3810000" y="283137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810000" y="310188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3810000" y="339906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3810000" y="368862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3810000" y="3978184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3810000" y="4054384"/>
            <a:ext cx="68580" cy="1851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3810000" y="1200694"/>
            <a:ext cx="68580" cy="1630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/>
          <p:cNvSpPr/>
          <p:nvPr/>
        </p:nvSpPr>
        <p:spPr>
          <a:xfrm>
            <a:off x="806109" y="3063511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/>
          <p:cNvSpPr/>
          <p:nvPr/>
        </p:nvSpPr>
        <p:spPr>
          <a:xfrm>
            <a:off x="806109" y="3410221"/>
            <a:ext cx="6858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813729" y="4774201"/>
            <a:ext cx="6858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806109" y="1211851"/>
            <a:ext cx="6858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813729" y="3707401"/>
            <a:ext cx="6858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8" y="2673281"/>
            <a:ext cx="4068452" cy="16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9565" y="2673764"/>
            <a:ext cx="4085401" cy="162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1194" y="2674383"/>
            <a:ext cx="4068452" cy="162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右矢印 58"/>
          <p:cNvSpPr/>
          <p:nvPr/>
        </p:nvSpPr>
        <p:spPr>
          <a:xfrm>
            <a:off x="99060" y="2873013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0" name="右矢印 59"/>
          <p:cNvSpPr/>
          <p:nvPr/>
        </p:nvSpPr>
        <p:spPr>
          <a:xfrm>
            <a:off x="3108960" y="2881448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1" name="右矢印 60"/>
          <p:cNvSpPr/>
          <p:nvPr/>
        </p:nvSpPr>
        <p:spPr>
          <a:xfrm>
            <a:off x="6179820" y="2873013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2" name="右矢印 61"/>
          <p:cNvSpPr/>
          <p:nvPr/>
        </p:nvSpPr>
        <p:spPr>
          <a:xfrm>
            <a:off x="99060" y="1521005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3" name="右矢印 62"/>
          <p:cNvSpPr/>
          <p:nvPr/>
        </p:nvSpPr>
        <p:spPr>
          <a:xfrm>
            <a:off x="99060" y="4271511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4" name="右矢印 63"/>
          <p:cNvSpPr/>
          <p:nvPr/>
        </p:nvSpPr>
        <p:spPr>
          <a:xfrm>
            <a:off x="3108960" y="4212772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5" name="右矢印 64"/>
          <p:cNvSpPr/>
          <p:nvPr/>
        </p:nvSpPr>
        <p:spPr>
          <a:xfrm>
            <a:off x="3108960" y="1662519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6" name="右矢印 65"/>
          <p:cNvSpPr/>
          <p:nvPr/>
        </p:nvSpPr>
        <p:spPr>
          <a:xfrm>
            <a:off x="6179820" y="1615713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7" name="右矢印 66"/>
          <p:cNvSpPr/>
          <p:nvPr/>
        </p:nvSpPr>
        <p:spPr>
          <a:xfrm>
            <a:off x="6248400" y="4212772"/>
            <a:ext cx="624840" cy="1249136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92D050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97180" y="291166"/>
            <a:ext cx="708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lang="en-US" altLang="ja-JP" dirty="0" smtClean="0"/>
              <a:t>5-4</a:t>
            </a:r>
            <a:r>
              <a:rPr lang="ja-JP" altLang="en-US" dirty="0" smtClean="0"/>
              <a:t>　　</a:t>
            </a:r>
            <a:r>
              <a:rPr lang="ja-JP" altLang="en-US" dirty="0"/>
              <a:t>スリットに</a:t>
            </a:r>
            <a:r>
              <a:rPr lang="ja-JP" altLang="en-US" dirty="0" smtClean="0"/>
              <a:t>よる光</a:t>
            </a:r>
            <a:r>
              <a:rPr lang="ja-JP" altLang="en-US" smtClean="0"/>
              <a:t>の</a:t>
            </a:r>
            <a:r>
              <a:rPr lang="ja-JP" altLang="en-US" smtClean="0"/>
              <a:t>回折</a:t>
            </a:r>
            <a:r>
              <a:rPr lang="ja-JP" altLang="en-US" smtClean="0"/>
              <a:t>。スリットの数と回折光の鋭さの関係。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91113" y="8730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751924" y="7663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693446" y="869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endParaRPr kumimoji="1" lang="en-US" altLang="ja-JP" dirty="0" smtClean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790977" y="8316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10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316097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atan.com/files/Images/answers/answers9_CCD/ccd_fig2b_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1" y="2122245"/>
            <a:ext cx="3474471" cy="34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81056.fig.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41" y="2029889"/>
            <a:ext cx="3653093" cy="365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5255" y="422791"/>
            <a:ext cx="496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lang="en-US" altLang="ja-JP" dirty="0" smtClean="0"/>
              <a:t>5-5</a:t>
            </a:r>
            <a:r>
              <a:rPr lang="ja-JP" altLang="en-US" dirty="0" smtClean="0"/>
              <a:t> 結晶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と結晶でない固体</a:t>
            </a:r>
            <a:r>
              <a:rPr lang="en-US" altLang="ja-JP" dirty="0" smtClean="0"/>
              <a:t> (b)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線回折</a:t>
            </a:r>
            <a:endParaRPr kumimoji="1" lang="en-US" altLang="ja-JP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31327" y="163680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53018" y="166055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84167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NH_work\原稿（執筆中）\ブルーバックス（結晶）\結晶の写真\100_PANA\P1000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5" y="1612518"/>
            <a:ext cx="4257304" cy="319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gatan.com/files/Images/answers/answers9_CCD/ccd_fig6a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71" y="1612518"/>
            <a:ext cx="3660367" cy="36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88624" y="136350"/>
            <a:ext cx="590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/>
              <a:t>5</a:t>
            </a:r>
            <a:r>
              <a:rPr lang="en-US" altLang="ja-JP" dirty="0" smtClean="0"/>
              <a:t>-6</a:t>
            </a:r>
            <a:r>
              <a:rPr lang="ja-JP" altLang="en-US" dirty="0" smtClean="0"/>
              <a:t> 多結晶の顕微鏡写真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と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線回折（粉末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線回折）</a:t>
            </a:r>
            <a:r>
              <a:rPr lang="en-US" altLang="ja-JP" dirty="0" smtClean="0"/>
              <a:t>(b)</a:t>
            </a:r>
            <a:endParaRPr lang="en-US" altLang="ja-JP" dirty="0"/>
          </a:p>
        </p:txBody>
      </p:sp>
      <p:sp>
        <p:nvSpPr>
          <p:cNvPr id="5" name="正方形/長方形 4"/>
          <p:cNvSpPr/>
          <p:nvPr/>
        </p:nvSpPr>
        <p:spPr>
          <a:xfrm>
            <a:off x="2177678" y="115427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521873" y="1144771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9586843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6" y="1276680"/>
            <a:ext cx="4219575" cy="46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60" y="1166348"/>
            <a:ext cx="3979863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05326" y="238553"/>
            <a:ext cx="573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5-7  </a:t>
            </a:r>
            <a:r>
              <a:rPr lang="ja-JP" altLang="en-US" dirty="0" smtClean="0"/>
              <a:t>ダイヤモンド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と グラファイト</a:t>
            </a:r>
            <a:r>
              <a:rPr lang="en-US" altLang="ja-JP" dirty="0" smtClean="0"/>
              <a:t>(b)</a:t>
            </a:r>
            <a:r>
              <a:rPr lang="ja-JP" altLang="en-US" dirty="0" smtClean="0"/>
              <a:t>の</a:t>
            </a:r>
            <a:r>
              <a:rPr lang="ja-JP" altLang="en-US" dirty="0"/>
              <a:t>結晶</a:t>
            </a:r>
            <a:r>
              <a:rPr lang="ja-JP" altLang="en-US" dirty="0" smtClean="0"/>
              <a:t>構造</a:t>
            </a:r>
            <a:endParaRPr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2128144" y="981682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293750" y="768761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(b)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8767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1-13  </a:t>
            </a:r>
            <a:r>
              <a:rPr lang="ja-JP" altLang="en-US" dirty="0" smtClean="0"/>
              <a:t>双極子として働く分子が＋イオンと－イオンを取り囲むように配向する</a:t>
            </a:r>
            <a:endParaRPr lang="en-US" altLang="ja-JP" dirty="0"/>
          </a:p>
        </p:txBody>
      </p:sp>
      <p:grpSp>
        <p:nvGrpSpPr>
          <p:cNvPr id="3" name="グループ化 2"/>
          <p:cNvGrpSpPr/>
          <p:nvPr/>
        </p:nvGrpSpPr>
        <p:grpSpPr>
          <a:xfrm rot="19673624">
            <a:off x="5852158" y="2162288"/>
            <a:ext cx="1312434" cy="935916"/>
            <a:chOff x="6217919" y="2205318"/>
            <a:chExt cx="1312434" cy="935916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7" name="円/楕円 6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円/楕円 7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正方形/長方形 4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sp>
        <p:nvSpPr>
          <p:cNvPr id="9" name="円/楕円 8"/>
          <p:cNvSpPr/>
          <p:nvPr/>
        </p:nvSpPr>
        <p:spPr>
          <a:xfrm>
            <a:off x="1850315" y="2958353"/>
            <a:ext cx="344245" cy="344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7918" y="2904566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-</a:t>
            </a:r>
            <a:endParaRPr kumimoji="1" lang="ja-JP" altLang="en-US" sz="3200" dirty="0"/>
          </a:p>
        </p:txBody>
      </p:sp>
      <p:grpSp>
        <p:nvGrpSpPr>
          <p:cNvPr id="11" name="グループ化 10"/>
          <p:cNvGrpSpPr/>
          <p:nvPr/>
        </p:nvGrpSpPr>
        <p:grpSpPr>
          <a:xfrm rot="1949094">
            <a:off x="442855" y="2056504"/>
            <a:ext cx="1312434" cy="935916"/>
            <a:chOff x="6217919" y="2205318"/>
            <a:chExt cx="1312434" cy="93591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15" name="円/楕円 14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正方形/長方形 12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 rot="12328304" flipV="1">
            <a:off x="2131807" y="3315148"/>
            <a:ext cx="1312434" cy="935916"/>
            <a:chOff x="6217919" y="2205318"/>
            <a:chExt cx="1312434" cy="935916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21" name="円/楕円 20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正方形/長方形 18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 rot="8235408">
            <a:off x="2067259" y="1916656"/>
            <a:ext cx="1312434" cy="935916"/>
            <a:chOff x="6217919" y="2205318"/>
            <a:chExt cx="1312434" cy="935916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27" name="円/楕円 26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正方形/長方形 24"/>
            <p:cNvSpPr/>
            <p:nvPr/>
          </p:nvSpPr>
          <p:spPr>
            <a:xfrm rot="10844797">
              <a:off x="6274302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 rot="10855057"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 rot="19165961">
            <a:off x="625736" y="3347422"/>
            <a:ext cx="1312434" cy="935916"/>
            <a:chOff x="6217919" y="2205318"/>
            <a:chExt cx="1312434" cy="935916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33" name="円/楕円 32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1" name="正方形/長方形 30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sp>
        <p:nvSpPr>
          <p:cNvPr id="35" name="円/楕円 34"/>
          <p:cNvSpPr/>
          <p:nvPr/>
        </p:nvSpPr>
        <p:spPr>
          <a:xfrm>
            <a:off x="5498951" y="3035450"/>
            <a:ext cx="344245" cy="34424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819837" y="28310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+</a:t>
            </a:r>
            <a:endParaRPr kumimoji="1" lang="ja-JP" altLang="en-US" sz="32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500745" y="2897394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-</a:t>
            </a:r>
            <a:endParaRPr kumimoji="1" lang="ja-JP" altLang="en-US" sz="3200" dirty="0"/>
          </a:p>
        </p:txBody>
      </p:sp>
      <p:grpSp>
        <p:nvGrpSpPr>
          <p:cNvPr id="38" name="グループ化 37"/>
          <p:cNvGrpSpPr/>
          <p:nvPr/>
        </p:nvGrpSpPr>
        <p:grpSpPr>
          <a:xfrm rot="1186072">
            <a:off x="5778649" y="3422725"/>
            <a:ext cx="1312434" cy="935916"/>
            <a:chOff x="6217919" y="2205318"/>
            <a:chExt cx="1312434" cy="935916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42" name="円/楕円 41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42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" name="正方形/長方形 39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44" name="グループ化 43"/>
          <p:cNvGrpSpPr/>
          <p:nvPr/>
        </p:nvGrpSpPr>
        <p:grpSpPr>
          <a:xfrm rot="13257846">
            <a:off x="4077147" y="2119255"/>
            <a:ext cx="1312434" cy="935916"/>
            <a:chOff x="6217919" y="2205318"/>
            <a:chExt cx="1312434" cy="935916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48" name="円/楕円 47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6" name="正方形/長方形 45"/>
            <p:cNvSpPr/>
            <p:nvPr/>
          </p:nvSpPr>
          <p:spPr>
            <a:xfrm rot="10852710"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 rot="10758655"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50" name="グループ化 49"/>
          <p:cNvGrpSpPr/>
          <p:nvPr/>
        </p:nvGrpSpPr>
        <p:grpSpPr>
          <a:xfrm rot="7873327">
            <a:off x="4303058" y="3528510"/>
            <a:ext cx="1312434" cy="935916"/>
            <a:chOff x="6217919" y="2205318"/>
            <a:chExt cx="1312434" cy="935916"/>
          </a:xfrm>
        </p:grpSpPr>
        <p:grpSp>
          <p:nvGrpSpPr>
            <p:cNvPr id="51" name="グループ化 50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54" name="円/楕円 53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 rot="10775990"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 rot="10744474"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5697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irayama\Pictures\glutamic acid al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6" y="1569105"/>
            <a:ext cx="3985109" cy="29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irayama\Pictures\glutamic acid beta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090" y="1493716"/>
            <a:ext cx="3549600" cy="34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88624" y="136350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5</a:t>
            </a:r>
            <a:r>
              <a:rPr lang="en-US" altLang="ja-JP" dirty="0" smtClean="0"/>
              <a:t>-8</a:t>
            </a:r>
            <a:r>
              <a:rPr lang="ja-JP" altLang="en-US" dirty="0" smtClean="0"/>
              <a:t> </a:t>
            </a:r>
            <a:r>
              <a:rPr lang="ja-JP" altLang="en-US" dirty="0" smtClean="0"/>
              <a:t>グルタミン酸の結晶多形</a:t>
            </a:r>
            <a:endParaRPr lang="en-US" altLang="ja-JP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33052" y="798445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 β</a:t>
            </a:r>
            <a:r>
              <a:rPr kumimoji="1" lang="ja-JP" altLang="en-US" dirty="0" smtClean="0"/>
              <a:t>晶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0269" y="94753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 </a:t>
            </a:r>
            <a:r>
              <a:rPr lang="en-US" altLang="ja-JP" dirty="0"/>
              <a:t>α</a:t>
            </a:r>
            <a:r>
              <a:rPr kumimoji="1" lang="ja-JP" altLang="en-US" dirty="0" smtClean="0"/>
              <a:t>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3384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2" y="1439362"/>
            <a:ext cx="3230563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17358" y="206224"/>
            <a:ext cx="606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/>
              <a:t>5-9 </a:t>
            </a:r>
            <a:r>
              <a:rPr lang="ja-JP" altLang="en-US" dirty="0"/>
              <a:t> </a:t>
            </a:r>
            <a:r>
              <a:rPr lang="en-US" altLang="ja-JP" dirty="0"/>
              <a:t>L-</a:t>
            </a:r>
            <a:r>
              <a:rPr lang="ja-JP" altLang="en-US" dirty="0"/>
              <a:t>グルタミン酸</a:t>
            </a:r>
            <a:r>
              <a:rPr lang="en-US" altLang="ja-JP" dirty="0"/>
              <a:t>α</a:t>
            </a:r>
            <a:r>
              <a:rPr lang="ja-JP" altLang="en-US" dirty="0"/>
              <a:t>晶</a:t>
            </a:r>
            <a:r>
              <a:rPr lang="en-US" altLang="ja-JP" dirty="0"/>
              <a:t>(a)</a:t>
            </a:r>
            <a:r>
              <a:rPr lang="ja-JP" altLang="en-US" dirty="0"/>
              <a:t>および</a:t>
            </a:r>
            <a:r>
              <a:rPr lang="en-US" altLang="ja-JP" dirty="0"/>
              <a:t>β</a:t>
            </a:r>
            <a:r>
              <a:rPr lang="ja-JP" altLang="en-US" dirty="0"/>
              <a:t>晶</a:t>
            </a:r>
            <a:r>
              <a:rPr lang="en-US" altLang="ja-JP" dirty="0"/>
              <a:t>(b)</a:t>
            </a:r>
            <a:r>
              <a:rPr lang="ja-JP" altLang="en-US" dirty="0"/>
              <a:t>の結晶構造</a:t>
            </a:r>
            <a:endParaRPr lang="en-US" altLang="ja-JP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86" y="1088884"/>
            <a:ext cx="360997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271574" y="1101932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139547" y="91726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(b)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0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8" y="1540542"/>
            <a:ext cx="4110037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60942" y="181889"/>
            <a:ext cx="6762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5-10</a:t>
            </a:r>
            <a:r>
              <a:rPr lang="ja-JP" altLang="en-US" dirty="0"/>
              <a:t>　リゾチーム（卵白）の</a:t>
            </a:r>
            <a:r>
              <a:rPr lang="ja-JP" altLang="en-US" dirty="0" smtClean="0"/>
              <a:t>正方</a:t>
            </a:r>
            <a:r>
              <a:rPr lang="ja-JP" altLang="en-US" dirty="0"/>
              <a:t>晶系（</a:t>
            </a:r>
            <a:r>
              <a:rPr lang="en-US" altLang="ja-JP" i="1" dirty="0"/>
              <a:t>P</a:t>
            </a:r>
            <a:r>
              <a:rPr lang="en-US" altLang="ja-JP" dirty="0"/>
              <a:t>4</a:t>
            </a:r>
            <a:r>
              <a:rPr lang="en-US" altLang="ja-JP" baseline="-25000" dirty="0"/>
              <a:t>3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2)</a:t>
            </a:r>
            <a:r>
              <a:rPr lang="ja-JP" altLang="en-US" dirty="0" smtClean="0"/>
              <a:t>の結晶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および</a:t>
            </a:r>
            <a:r>
              <a:rPr lang="ja-JP" altLang="en-US" dirty="0"/>
              <a:t>単斜晶系（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2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の結晶</a:t>
            </a:r>
            <a:r>
              <a:rPr lang="en-US" altLang="ja-JP" dirty="0" smtClean="0"/>
              <a:t>(b)</a:t>
            </a:r>
            <a:r>
              <a:rPr lang="ja-JP" altLang="en-US" dirty="0" err="1" smtClean="0"/>
              <a:t>の単位胞</a:t>
            </a:r>
            <a:r>
              <a:rPr lang="ja-JP" altLang="en-US" dirty="0" smtClean="0"/>
              <a:t>中の分子の配列</a:t>
            </a:r>
            <a:endParaRPr lang="en-US" altLang="ja-JP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81" y="1633014"/>
            <a:ext cx="3872964" cy="439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537063" y="161679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708494" y="1633014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(b)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312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9" y="995689"/>
            <a:ext cx="3970337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00037" y="112114"/>
            <a:ext cx="8460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5-11</a:t>
            </a:r>
            <a:r>
              <a:rPr lang="ja-JP" altLang="en-US" dirty="0" smtClean="0"/>
              <a:t> </a:t>
            </a:r>
            <a:r>
              <a:rPr lang="ja-JP" altLang="en-US" dirty="0"/>
              <a:t>　アスパラギン・１水和物（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)</a:t>
            </a:r>
            <a:r>
              <a:rPr lang="ja-JP" altLang="en-US" dirty="0"/>
              <a:t>の結晶</a:t>
            </a:r>
            <a:r>
              <a:rPr lang="ja-JP" altLang="en-US" dirty="0" smtClean="0"/>
              <a:t>構造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および</a:t>
            </a:r>
            <a:r>
              <a:rPr lang="ja-JP" altLang="en-US" dirty="0"/>
              <a:t>降圧薬アリスキレンがレニン分子を阻害する様子</a:t>
            </a:r>
            <a:r>
              <a:rPr lang="en-US" altLang="ja-JP" dirty="0" smtClean="0"/>
              <a:t>(b)</a:t>
            </a:r>
            <a:endParaRPr lang="ja-JP" alt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12" y="1172924"/>
            <a:ext cx="3519487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149699" y="98825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6317118" y="988258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/>
              <a:t>b)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3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415062"/>
              </p:ext>
            </p:extLst>
          </p:nvPr>
        </p:nvGraphicFramePr>
        <p:xfrm>
          <a:off x="754565" y="917499"/>
          <a:ext cx="3739375" cy="2427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7875"/>
                <a:gridCol w="747875"/>
                <a:gridCol w="747875"/>
                <a:gridCol w="747875"/>
                <a:gridCol w="747875"/>
              </a:tblGrid>
              <a:tr h="48557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557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557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557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557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9" name="グループ化 28"/>
          <p:cNvGrpSpPr/>
          <p:nvPr/>
        </p:nvGrpSpPr>
        <p:grpSpPr>
          <a:xfrm>
            <a:off x="4612246" y="3942384"/>
            <a:ext cx="3833643" cy="2540654"/>
            <a:chOff x="2371492" y="3652024"/>
            <a:chExt cx="3833643" cy="2540654"/>
          </a:xfrm>
        </p:grpSpPr>
        <p:sp>
          <p:nvSpPr>
            <p:cNvPr id="4" name="正方形/長方形 3"/>
            <p:cNvSpPr/>
            <p:nvPr/>
          </p:nvSpPr>
          <p:spPr>
            <a:xfrm>
              <a:off x="5431072" y="3685049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118624" y="3652024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672789" y="3652024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 rot="313516">
              <a:off x="3905374" y="3652024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371492" y="3652024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371492" y="4164551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 rot="21375501">
              <a:off x="3144643" y="4164122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925657" y="4192858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683940" y="4196576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 rot="428905">
              <a:off x="5458003" y="4230047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 rot="287225">
              <a:off x="2393812" y="4676078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144643" y="4676078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918544" y="4718825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683940" y="4706417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382661" y="5198327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458003" y="4754172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884341" y="5677828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118624" y="5690838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382661" y="5671823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119373" y="5203902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3884341" y="5192321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384608" y="5233674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637476" y="5203902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 rot="21304122">
              <a:off x="4631473" y="5696413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384608" y="5713176"/>
              <a:ext cx="747132" cy="479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329878" y="177440"/>
            <a:ext cx="8142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5-12   </a:t>
            </a:r>
            <a:r>
              <a:rPr lang="ja-JP" altLang="en-US" dirty="0" smtClean="0"/>
              <a:t>完全結晶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とモザイク結晶 </a:t>
            </a:r>
            <a:r>
              <a:rPr lang="en-US" altLang="ja-JP" dirty="0" smtClean="0"/>
              <a:t>(b)</a:t>
            </a:r>
            <a:r>
              <a:rPr lang="ja-JP" altLang="en-US" dirty="0" smtClean="0"/>
              <a:t>の概念図</a:t>
            </a:r>
            <a:r>
              <a:rPr lang="ja-JP" altLang="en-US" dirty="0"/>
              <a:t>　</a:t>
            </a:r>
            <a:endParaRPr lang="en-US" altLang="ja-JP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709" y="186352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748089" y="499677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13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グループ化 90"/>
          <p:cNvGrpSpPr/>
          <p:nvPr/>
        </p:nvGrpSpPr>
        <p:grpSpPr>
          <a:xfrm>
            <a:off x="63662" y="783222"/>
            <a:ext cx="7552482" cy="5310851"/>
            <a:chOff x="63662" y="783222"/>
            <a:chExt cx="7552482" cy="5310851"/>
          </a:xfrm>
        </p:grpSpPr>
        <p:sp>
          <p:nvSpPr>
            <p:cNvPr id="3" name="円/楕円 2"/>
            <p:cNvSpPr/>
            <p:nvPr/>
          </p:nvSpPr>
          <p:spPr>
            <a:xfrm>
              <a:off x="127322" y="112660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601885" y="469932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/楕円 4"/>
            <p:cNvSpPr/>
            <p:nvPr/>
          </p:nvSpPr>
          <p:spPr>
            <a:xfrm>
              <a:off x="1105384" y="469932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769718" y="399519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769718" y="326791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769718" y="256572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769718" y="1118888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81024" y="542466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3662" y="469932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63662" y="399519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81024" y="326791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3662" y="252906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98386" y="179793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500854" y="112660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1522074" y="179793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1178691" y="290138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514357" y="256572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1514357" y="327563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1531719" y="399519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1531719" y="469932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1531718" y="542466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769718" y="542466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665318" y="79093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2204979" y="5403450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2204979" y="4705110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2189546" y="399519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2204979" y="326791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2204979" y="256572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2204978" y="179793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2204978" y="1118888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2970837" y="541502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2970837" y="471668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955404" y="400677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2970837" y="327949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2970837" y="2577299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2970836" y="1809511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2970836" y="1130464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3665319" y="575069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3665319" y="505235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3649886" y="4342438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665319" y="3615161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3665319" y="2912965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3665318" y="214517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3665318" y="1466130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4408027" y="79865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4408028" y="575840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4408028" y="506006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4392595" y="435015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4408028" y="362287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4408028" y="2920680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4408027" y="215289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4408027" y="147384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5116014" y="78322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116015" y="574297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5116015" y="5044637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5100582" y="4334723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5116015" y="360744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5116015" y="2905250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5116014" y="213746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5116014" y="145841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5833642" y="79865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5833643" y="575840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/楕円 68"/>
            <p:cNvSpPr/>
            <p:nvPr/>
          </p:nvSpPr>
          <p:spPr>
            <a:xfrm>
              <a:off x="5833643" y="5060067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5818210" y="4350153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5833643" y="362287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5833643" y="2920680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/楕円 72"/>
            <p:cNvSpPr/>
            <p:nvPr/>
          </p:nvSpPr>
          <p:spPr>
            <a:xfrm>
              <a:off x="5833642" y="215289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/>
            <p:cNvSpPr/>
            <p:nvPr/>
          </p:nvSpPr>
          <p:spPr>
            <a:xfrm>
              <a:off x="5833642" y="147384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74"/>
            <p:cNvSpPr/>
            <p:nvPr/>
          </p:nvSpPr>
          <p:spPr>
            <a:xfrm>
              <a:off x="6562848" y="79865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/>
          </p:nvSpPr>
          <p:spPr>
            <a:xfrm>
              <a:off x="6562849" y="575840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/>
            <p:nvPr/>
          </p:nvSpPr>
          <p:spPr>
            <a:xfrm>
              <a:off x="6562849" y="5060067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/>
          </p:nvSpPr>
          <p:spPr>
            <a:xfrm>
              <a:off x="6547416" y="4350153"/>
              <a:ext cx="335666" cy="335666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6562849" y="362287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6562849" y="2920680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/>
            <p:nvPr/>
          </p:nvSpPr>
          <p:spPr>
            <a:xfrm>
              <a:off x="6562848" y="215289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6562848" y="147384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7280477" y="79865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7280478" y="575840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7280478" y="5060067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7265045" y="4350153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7280478" y="3622876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7280478" y="2920680"/>
              <a:ext cx="335666" cy="33566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7280477" y="2152892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7280477" y="1473845"/>
              <a:ext cx="335666" cy="3356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円/楕円 91"/>
          <p:cNvSpPr/>
          <p:nvPr/>
        </p:nvSpPr>
        <p:spPr>
          <a:xfrm>
            <a:off x="1046430" y="2793359"/>
            <a:ext cx="600187" cy="59030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92"/>
          <p:cNvSpPr/>
          <p:nvPr/>
        </p:nvSpPr>
        <p:spPr>
          <a:xfrm>
            <a:off x="3161822" y="2765389"/>
            <a:ext cx="544007" cy="63081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595548" y="4421194"/>
            <a:ext cx="864240" cy="8642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94"/>
          <p:cNvSpPr/>
          <p:nvPr/>
        </p:nvSpPr>
        <p:spPr>
          <a:xfrm>
            <a:off x="565237" y="1533648"/>
            <a:ext cx="864240" cy="86424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3649886" y="2765389"/>
            <a:ext cx="4174600" cy="63081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4969400" y="4240194"/>
            <a:ext cx="2087300" cy="125392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779008" y="179408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122745" y="326791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1112745" y="530944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3232844" y="292068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(d)</a:t>
            </a:r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5375006" y="246348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(e)</a:t>
            </a:r>
            <a:endParaRPr kumimoji="1" lang="ja-JP" altLang="en-US" dirty="0"/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510092" y="4668648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(f)</a:t>
            </a:r>
            <a:endParaRPr kumimoji="1" lang="ja-JP" altLang="en-US" dirty="0"/>
          </a:p>
        </p:txBody>
      </p:sp>
      <p:sp>
        <p:nvSpPr>
          <p:cNvPr id="108" name="正方形/長方形 107"/>
          <p:cNvSpPr/>
          <p:nvPr/>
        </p:nvSpPr>
        <p:spPr>
          <a:xfrm>
            <a:off x="329878" y="177440"/>
            <a:ext cx="8142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smtClean="0"/>
              <a:t>5-13   </a:t>
            </a:r>
            <a:r>
              <a:rPr lang="ja-JP" altLang="en-US" dirty="0" smtClean="0"/>
              <a:t>色々な格子欠陥</a:t>
            </a:r>
            <a:r>
              <a:rPr lang="ja-JP" altLang="en-US" dirty="0"/>
              <a:t>　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489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162286" y="1688951"/>
            <a:ext cx="1312434" cy="935916"/>
            <a:chOff x="6217919" y="2205318"/>
            <a:chExt cx="1312434" cy="93591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6" name="円/楕円 5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円/楕円 6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" name="正方形/長方形 3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517750" y="1731982"/>
            <a:ext cx="1312434" cy="935916"/>
            <a:chOff x="6217919" y="2205318"/>
            <a:chExt cx="1312434" cy="935916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12" name="円/楕円 11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正方形/長方形 9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905486" y="1775012"/>
            <a:ext cx="1312434" cy="935916"/>
            <a:chOff x="6217919" y="2205318"/>
            <a:chExt cx="1312434" cy="935916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18" name="円/楕円 17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" name="正方形/長方形 15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3410173" y="4346090"/>
            <a:ext cx="1312434" cy="935916"/>
            <a:chOff x="6217919" y="2205318"/>
            <a:chExt cx="1312434" cy="935916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24" name="円/楕円 23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 flipH="1">
            <a:off x="3281081" y="3463963"/>
            <a:ext cx="1312434" cy="935916"/>
            <a:chOff x="6217919" y="2205318"/>
            <a:chExt cx="1312434" cy="935916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30" name="円/楕円 29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正方形/長方形 27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 flipH="1">
            <a:off x="3390451" y="5208495"/>
            <a:ext cx="1312434" cy="935916"/>
            <a:chOff x="6217919" y="2205318"/>
            <a:chExt cx="1312434" cy="935916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6217919" y="2205318"/>
              <a:ext cx="1312434" cy="935916"/>
              <a:chOff x="6648225" y="2130014"/>
              <a:chExt cx="1312434" cy="935916"/>
            </a:xfr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p:grpSpPr>
          <p:sp>
            <p:nvSpPr>
              <p:cNvPr id="36" name="円/楕円 35"/>
              <p:cNvSpPr/>
              <p:nvPr/>
            </p:nvSpPr>
            <p:spPr>
              <a:xfrm>
                <a:off x="6648225" y="2259105"/>
                <a:ext cx="656217" cy="65621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7024743" y="2130014"/>
                <a:ext cx="935916" cy="9359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正方形/長方形 33"/>
            <p:cNvSpPr/>
            <p:nvPr/>
          </p:nvSpPr>
          <p:spPr>
            <a:xfrm>
              <a:off x="6274303" y="2437511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d+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059612" y="2469783"/>
              <a:ext cx="425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Symbol" pitchFamily="18" charset="2"/>
                  <a:ea typeface="HGP創英角ｺﾞｼｯｸUB" pitchFamily="50" charset="-128"/>
                </a:rPr>
                <a:t>d-</a:t>
              </a:r>
              <a:endParaRPr lang="ja-JP" altLang="en-US" dirty="0">
                <a:latin typeface="Symbol" pitchFamily="18" charset="2"/>
                <a:ea typeface="HGP創英角ｺﾞｼｯｸUB" pitchFamily="50" charset="-128"/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1-14  </a:t>
            </a:r>
            <a:r>
              <a:rPr lang="ja-JP" altLang="en-US" dirty="0" smtClean="0"/>
              <a:t>複数の双極子は互いの双極子を打ち消しあうように配向する（並ぶ）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27218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1-15  </a:t>
            </a:r>
            <a:r>
              <a:rPr lang="ja-JP" altLang="en-US" dirty="0"/>
              <a:t>プロパンおよび</a:t>
            </a:r>
            <a:r>
              <a:rPr lang="ja-JP" altLang="en-US" dirty="0" smtClean="0"/>
              <a:t>アセトアルデヒドの化学構造</a:t>
            </a:r>
            <a:endParaRPr lang="en-US" altLang="ja-JP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493036"/>
              </p:ext>
            </p:extLst>
          </p:nvPr>
        </p:nvGraphicFramePr>
        <p:xfrm>
          <a:off x="1182513" y="977967"/>
          <a:ext cx="2307381" cy="1762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6" name="CS ChemDraw Drawing" r:id="rId3" imgW="1499040" imgH="1144800" progId="ChemDraw.Document.6.0">
                  <p:embed/>
                </p:oleObj>
              </mc:Choice>
              <mc:Fallback>
                <p:oleObj name="CS ChemDraw Drawing" r:id="rId3" imgW="1499040" imgH="1144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2513" y="977967"/>
                        <a:ext cx="2307381" cy="1762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554820"/>
              </p:ext>
            </p:extLst>
          </p:nvPr>
        </p:nvGraphicFramePr>
        <p:xfrm>
          <a:off x="4996688" y="1246910"/>
          <a:ext cx="1805226" cy="1356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7" name="CS ChemDraw Drawing" r:id="rId5" imgW="1136520" imgH="853560" progId="ChemDraw.Document.6.0">
                  <p:embed/>
                </p:oleObj>
              </mc:Choice>
              <mc:Fallback>
                <p:oleObj name="CS ChemDraw Drawing" r:id="rId5" imgW="1136520" imgH="8535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6688" y="1246910"/>
                        <a:ext cx="1805226" cy="1356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6629650" y="1940283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itchFamily="18" charset="2"/>
              </a:rPr>
              <a:t>d-</a:t>
            </a:r>
            <a:endParaRPr kumimoji="1" lang="ja-JP" altLang="en-US" sz="2800" dirty="0">
              <a:latin typeface="Symbol" pitchFamily="18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29650" y="947116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itchFamily="18" charset="2"/>
              </a:rPr>
              <a:t>d+</a:t>
            </a:r>
            <a:endParaRPr kumimoji="1" lang="ja-JP" altLang="en-US" sz="2800" dirty="0">
              <a:latin typeface="Symbol" pitchFamily="18" charset="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flipH="1">
            <a:off x="1761978" y="2941905"/>
            <a:ext cx="138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プロパン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5243458" y="2941905"/>
            <a:ext cx="189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アセトアルデヒド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4961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1-16  </a:t>
            </a:r>
            <a:r>
              <a:rPr lang="ja-JP" altLang="en-US" dirty="0" smtClean="0"/>
              <a:t>ヘリウム原子の瞬間双極子</a:t>
            </a:r>
            <a:endParaRPr lang="en-US" altLang="ja-JP" dirty="0"/>
          </a:p>
        </p:txBody>
      </p:sp>
      <p:sp>
        <p:nvSpPr>
          <p:cNvPr id="4" name="円/楕円 3"/>
          <p:cNvSpPr/>
          <p:nvPr/>
        </p:nvSpPr>
        <p:spPr>
          <a:xfrm>
            <a:off x="484093" y="1893345"/>
            <a:ext cx="1656678" cy="16566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1151069" y="2571077"/>
            <a:ext cx="279699" cy="27969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1581374" y="1893345"/>
            <a:ext cx="107576" cy="107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4702" y="2915322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原子核</a:t>
            </a:r>
            <a:r>
              <a:rPr lang="en-US" altLang="ja-JP" dirty="0" smtClean="0"/>
              <a:t>(+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3643" y="3334870"/>
            <a:ext cx="184731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937708" y="3433482"/>
            <a:ext cx="107576" cy="107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36956" y="1712260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1167" y="341376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5152" y="126940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 He</a:t>
            </a:r>
            <a:r>
              <a:rPr lang="ja-JP" altLang="en-US" dirty="0" smtClean="0"/>
              <a:t>原子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6522" y="252804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+2</a:t>
            </a:r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3239843" y="1905896"/>
            <a:ext cx="1656678" cy="16566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3906819" y="2583628"/>
            <a:ext cx="279699" cy="27969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207571" y="2465293"/>
            <a:ext cx="107576" cy="107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90452" y="2927873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原子核</a:t>
            </a:r>
            <a:r>
              <a:rPr lang="en-US" altLang="ja-JP" dirty="0" smtClean="0"/>
              <a:t>(+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59393" y="3347421"/>
            <a:ext cx="184731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3209364" y="2875878"/>
            <a:ext cx="107576" cy="1075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843605" y="229496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99185" y="2845399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</a:t>
            </a:r>
            <a:r>
              <a:rPr kumimoji="1" lang="en-US" altLang="ja-JP" baseline="30000" dirty="0" smtClean="0"/>
              <a:t>-</a:t>
            </a:r>
            <a:endParaRPr kumimoji="1" lang="ja-JP" altLang="en-US" baseline="30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42272" y="254059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+2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44414" y="1140310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 </a:t>
            </a:r>
            <a:r>
              <a:rPr kumimoji="1" lang="ja-JP" altLang="en-US" dirty="0" smtClean="0"/>
              <a:t>瞬間的に電子が偏る</a:t>
            </a:r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6522719" y="1778597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734748" y="243122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d+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31684" y="245453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d-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41228" y="1142102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 </a:t>
            </a:r>
            <a:r>
              <a:rPr kumimoji="1" lang="ja-JP" altLang="en-US" dirty="0" smtClean="0"/>
              <a:t>瞬間</a:t>
            </a:r>
            <a:r>
              <a:rPr lang="ja-JP" altLang="en-US" dirty="0"/>
              <a:t>双</a:t>
            </a:r>
            <a:r>
              <a:rPr lang="ja-JP" altLang="en-US" dirty="0" smtClean="0"/>
              <a:t>極子ができる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960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778136" y="745863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90165" y="139849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d+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7101" y="142180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d-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1-17  </a:t>
            </a:r>
            <a:r>
              <a:rPr lang="ja-JP" altLang="en-US" dirty="0" smtClean="0"/>
              <a:t>瞬間双極子による誘導双極子の生成</a:t>
            </a:r>
            <a:endParaRPr lang="en-US" altLang="ja-JP" dirty="0"/>
          </a:p>
        </p:txBody>
      </p:sp>
      <p:sp>
        <p:nvSpPr>
          <p:cNvPr id="7" name="円/楕円 6"/>
          <p:cNvSpPr/>
          <p:nvPr/>
        </p:nvSpPr>
        <p:spPr>
          <a:xfrm>
            <a:off x="7019364" y="683110"/>
            <a:ext cx="1656678" cy="165667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801444" y="2834640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81200" y="349802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d+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0409" y="345679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d-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3824343" y="2856155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94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57887" y="3519543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Symbol" pitchFamily="18" charset="2"/>
              </a:rPr>
              <a:t>d+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22550" y="3553610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Symbol" pitchFamily="18" charset="2"/>
              </a:rPr>
              <a:t>d-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889298" y="4953896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01327" y="556349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d+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19778" y="555453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d-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2859740" y="5095538"/>
            <a:ext cx="1656678" cy="165667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71769" y="5705139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d+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890220" y="569617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Symbol" pitchFamily="18" charset="2"/>
              </a:rPr>
              <a:t>d-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24" name="左矢印 23"/>
          <p:cNvSpPr/>
          <p:nvPr/>
        </p:nvSpPr>
        <p:spPr>
          <a:xfrm>
            <a:off x="2678654" y="3517750"/>
            <a:ext cx="903642" cy="602428"/>
          </a:xfrm>
          <a:prstGeom prst="leftArrow">
            <a:avLst/>
          </a:prstGeom>
          <a:gradFill>
            <a:gsLst>
              <a:gs pos="0">
                <a:srgbClr val="92D050"/>
              </a:gs>
              <a:gs pos="0">
                <a:srgbClr val="00B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0" y="137697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0" y="342272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0127" y="554198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077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1-18  </a:t>
            </a:r>
            <a:r>
              <a:rPr lang="ja-JP" altLang="en-US" dirty="0" smtClean="0"/>
              <a:t>ロンドン力で</a:t>
            </a:r>
            <a:r>
              <a:rPr lang="ja-JP" altLang="en-US" dirty="0"/>
              <a:t>近づく</a:t>
            </a:r>
            <a:r>
              <a:rPr lang="en-US" altLang="ja-JP" dirty="0" smtClean="0"/>
              <a:t>He</a:t>
            </a:r>
            <a:r>
              <a:rPr lang="ja-JP" altLang="en-US" dirty="0" smtClean="0"/>
              <a:t>原子</a:t>
            </a:r>
            <a:endParaRPr lang="en-US" altLang="ja-JP" dirty="0"/>
          </a:p>
        </p:txBody>
      </p:sp>
      <p:sp>
        <p:nvSpPr>
          <p:cNvPr id="3" name="円/楕円 2"/>
          <p:cNvSpPr/>
          <p:nvPr/>
        </p:nvSpPr>
        <p:spPr>
          <a:xfrm>
            <a:off x="4753087" y="1409253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6906409" y="1400288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776805" y="1454076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2863327" y="1454076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787564" y="3175300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723479" y="3186058"/>
            <a:ext cx="1097280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16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右矢印 8"/>
          <p:cNvSpPr/>
          <p:nvPr/>
        </p:nvSpPr>
        <p:spPr>
          <a:xfrm>
            <a:off x="2560322" y="3539267"/>
            <a:ext cx="559397" cy="365760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左矢印 9"/>
          <p:cNvSpPr/>
          <p:nvPr/>
        </p:nvSpPr>
        <p:spPr>
          <a:xfrm>
            <a:off x="6538857" y="1850316"/>
            <a:ext cx="290456" cy="25818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左矢印 10"/>
          <p:cNvSpPr/>
          <p:nvPr/>
        </p:nvSpPr>
        <p:spPr>
          <a:xfrm flipH="1">
            <a:off x="5916707" y="1852109"/>
            <a:ext cx="290456" cy="258183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0160" y="222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65007" y="186107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20588" y="353030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9568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78" y="700424"/>
            <a:ext cx="5934665" cy="49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71539" y="5787614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原子間距離（</a:t>
            </a:r>
            <a:r>
              <a:rPr lang="en-US" altLang="ja-JP" dirty="0" smtClean="0"/>
              <a:t>Å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 rot="5400000" flipH="1" flipV="1">
            <a:off x="21514" y="2926080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エネルギー（</a:t>
            </a:r>
            <a:r>
              <a:rPr kumimoji="1" lang="en-US" altLang="ja-JP" dirty="0" smtClean="0"/>
              <a:t>kJ/</a:t>
            </a:r>
            <a:r>
              <a:rPr kumimoji="1" lang="en-US" altLang="ja-JP" dirty="0" err="1" smtClean="0"/>
              <a:t>mol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926080" y="2807746"/>
            <a:ext cx="1075765" cy="720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001844" y="26033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反発力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3078480" y="4347882"/>
            <a:ext cx="858818" cy="4392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948056" y="46257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引力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5690795" y="3872753"/>
            <a:ext cx="10758" cy="473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045337" y="4335331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無限遠になっても</a:t>
            </a:r>
            <a:endParaRPr kumimoji="1" lang="en-US" altLang="ja-JP" dirty="0" smtClean="0"/>
          </a:p>
          <a:p>
            <a:r>
              <a:rPr kumimoji="1" lang="ja-JP" altLang="en-US" dirty="0" smtClean="0"/>
              <a:t>ゼロにはならない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42447" y="1376979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最も接近できる距離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2495774" y="2312894"/>
            <a:ext cx="1355464" cy="1194099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14000">
                  <a:schemeClr val="tx2">
                    <a:lumMod val="60000"/>
                    <a:lumOff val="4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754419" y="2097741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ファン・デル・ワールス力</a:t>
            </a:r>
            <a:endParaRPr kumimoji="1" lang="ja-JP" altLang="en-US" b="1" dirty="0"/>
          </a:p>
        </p:txBody>
      </p:sp>
      <p:sp>
        <p:nvSpPr>
          <p:cNvPr id="20" name="正方形/長方形 19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1-19  </a:t>
            </a:r>
            <a:r>
              <a:rPr lang="ja-JP" altLang="en-US" dirty="0" smtClean="0"/>
              <a:t>ファン・デル・ワールス力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562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Current\NH_1\原稿（執筆中）\ブルーバックス（結晶）\原稿\図\crystal\6alum-evap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5" y="1196629"/>
            <a:ext cx="6930770" cy="500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41300" y="127000"/>
            <a:ext cx="856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</a:t>
            </a:r>
            <a:r>
              <a:rPr kumimoji="1" lang="ja-JP" altLang="en-US" dirty="0" smtClean="0"/>
              <a:t>　ミョウバンの結晶。最初にできた小さな結晶を糸で吊って、さらに大きくしたもの。</a:t>
            </a:r>
            <a:endParaRPr kumimoji="1" lang="en-US" altLang="ja-JP" dirty="0" smtClean="0"/>
          </a:p>
          <a:p>
            <a:r>
              <a:rPr lang="ja-JP" altLang="en-US" dirty="0" smtClean="0"/>
              <a:t>黒い線はその</a:t>
            </a:r>
            <a:r>
              <a:rPr lang="ja-JP" altLang="en-US" dirty="0"/>
              <a:t>糸</a:t>
            </a:r>
            <a:r>
              <a:rPr lang="ja-JP" altLang="en-US" dirty="0" smtClean="0"/>
              <a:t>を示す。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5995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表</a:t>
            </a:r>
            <a:r>
              <a:rPr lang="en-US" altLang="ja-JP" dirty="0" smtClean="0"/>
              <a:t>1</a:t>
            </a:r>
            <a:r>
              <a:rPr lang="ja-JP" altLang="en-US" dirty="0" smtClean="0"/>
              <a:t>－</a:t>
            </a:r>
            <a:r>
              <a:rPr lang="en-US" altLang="ja-JP" dirty="0" smtClean="0"/>
              <a:t>1</a:t>
            </a:r>
            <a:r>
              <a:rPr lang="ja-JP" altLang="en-US" dirty="0" smtClean="0"/>
              <a:t>　希ガスの電子数と沸点の関係</a:t>
            </a:r>
            <a:endParaRPr lang="en-US" altLang="ja-JP" dirty="0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324982"/>
              </p:ext>
            </p:extLst>
          </p:nvPr>
        </p:nvGraphicFramePr>
        <p:xfrm>
          <a:off x="1524000" y="1397000"/>
          <a:ext cx="3357489" cy="228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3612"/>
                <a:gridCol w="886265"/>
                <a:gridCol w="872197"/>
                <a:gridCol w="1125415"/>
              </a:tblGrid>
              <a:tr h="4318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原子量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電子数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沸点（℃）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277.6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1406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300.3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39.9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360.5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83.8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393.9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Xe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131.3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439.1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68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92884" y="279699"/>
            <a:ext cx="418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表</a:t>
            </a:r>
            <a:r>
              <a:rPr lang="en-US" altLang="ja-JP" dirty="0" smtClean="0"/>
              <a:t>1-2 </a:t>
            </a:r>
            <a:r>
              <a:rPr lang="ja-JP" altLang="en-US" dirty="0" smtClean="0"/>
              <a:t>炭化水素の物性と分子組成の関係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970042"/>
              </p:ext>
            </p:extLst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5111"/>
                <a:gridCol w="993289"/>
                <a:gridCol w="975360"/>
                <a:gridCol w="146304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組成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電子数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融点（℃）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沸点（℃）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ペンタン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5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12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-129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ヘキサン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6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14</a:t>
                      </a:r>
                      <a:endParaRPr kumimoji="1" lang="ja-JP" alt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-95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69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ヘプタン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7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-90.7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98.4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オクタン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8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-56.8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125.7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ノナン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9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-51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149.5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デカン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10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-29.7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174.2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n-</a:t>
                      </a:r>
                      <a:r>
                        <a:rPr kumimoji="1" lang="ja-JP" altLang="en-US" dirty="0" smtClean="0"/>
                        <a:t>ウンデカン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</a:t>
                      </a:r>
                      <a:r>
                        <a:rPr kumimoji="1" lang="en-US" altLang="ja-JP" baseline="-25000" dirty="0" smtClean="0"/>
                        <a:t>11</a:t>
                      </a: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-25000" dirty="0" smtClean="0"/>
                        <a:t>24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-25.6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195.9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9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515903"/>
              </p:ext>
            </p:extLst>
          </p:nvPr>
        </p:nvGraphicFramePr>
        <p:xfrm>
          <a:off x="1769633" y="938605"/>
          <a:ext cx="6051176" cy="3966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7605656" y="45397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電子数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1075764" y="27969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沸点（℃）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1-20  </a:t>
            </a:r>
            <a:r>
              <a:rPr lang="ja-JP" altLang="en-US" dirty="0" smtClean="0"/>
              <a:t>炭化水素中の電子の数と沸点の関係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2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355075"/>
              </p:ext>
            </p:extLst>
          </p:nvPr>
        </p:nvGraphicFramePr>
        <p:xfrm>
          <a:off x="1343361" y="1047188"/>
          <a:ext cx="7208968" cy="4977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テキスト ボックス 1"/>
          <p:cNvSpPr txBox="1"/>
          <p:nvPr/>
        </p:nvSpPr>
        <p:spPr>
          <a:xfrm>
            <a:off x="3743660" y="3929231"/>
            <a:ext cx="559399" cy="39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Si</a:t>
            </a:r>
            <a:r>
              <a:rPr lang="en-US" altLang="ja-JP" sz="1800" dirty="0" smtClean="0"/>
              <a:t>H</a:t>
            </a:r>
            <a:r>
              <a:rPr lang="en-US" altLang="ja-JP" sz="1800" baseline="-25000" dirty="0" smtClean="0"/>
              <a:t>4</a:t>
            </a:r>
            <a:endParaRPr lang="ja-JP" altLang="en-US" sz="1800" baseline="-25000" dirty="0"/>
          </a:p>
        </p:txBody>
      </p:sp>
      <p:sp>
        <p:nvSpPr>
          <p:cNvPr id="5" name="テキスト ボックス 1"/>
          <p:cNvSpPr txBox="1"/>
          <p:nvPr/>
        </p:nvSpPr>
        <p:spPr>
          <a:xfrm>
            <a:off x="5325034" y="3305287"/>
            <a:ext cx="559399" cy="39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Ge</a:t>
            </a:r>
            <a:r>
              <a:rPr lang="en-US" altLang="ja-JP" sz="1800" dirty="0" smtClean="0"/>
              <a:t>H</a:t>
            </a:r>
            <a:r>
              <a:rPr lang="en-US" altLang="ja-JP" sz="1800" baseline="-25000" dirty="0" smtClean="0"/>
              <a:t>4</a:t>
            </a:r>
            <a:endParaRPr lang="ja-JP" altLang="en-US" sz="1800" baseline="-25000" dirty="0"/>
          </a:p>
        </p:txBody>
      </p:sp>
      <p:sp>
        <p:nvSpPr>
          <p:cNvPr id="6" name="テキスト ボックス 1"/>
          <p:cNvSpPr txBox="1"/>
          <p:nvPr/>
        </p:nvSpPr>
        <p:spPr>
          <a:xfrm>
            <a:off x="6734286" y="2498463"/>
            <a:ext cx="559399" cy="39803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/>
              <a:t>Sn</a:t>
            </a:r>
            <a:r>
              <a:rPr lang="en-US" altLang="ja-JP" sz="1800" dirty="0" smtClean="0"/>
              <a:t>H</a:t>
            </a:r>
            <a:r>
              <a:rPr lang="en-US" altLang="ja-JP" sz="1800" baseline="-25000" dirty="0" smtClean="0"/>
              <a:t>4</a:t>
            </a:r>
            <a:endParaRPr lang="ja-JP" altLang="en-US" sz="1800" baseline="-25000" dirty="0"/>
          </a:p>
        </p:txBody>
      </p:sp>
      <p:sp>
        <p:nvSpPr>
          <p:cNvPr id="7" name="正方形/長方形 6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1-21  </a:t>
            </a:r>
            <a:r>
              <a:rPr lang="ja-JP" altLang="en-US" dirty="0" smtClean="0"/>
              <a:t>電子の数と沸点の関係（</a:t>
            </a:r>
            <a:r>
              <a:rPr lang="en-US" altLang="ja-JP" dirty="0" smtClean="0"/>
              <a:t>CH</a:t>
            </a:r>
            <a:r>
              <a:rPr lang="en-US" altLang="ja-JP" baseline="-25000" dirty="0" smtClean="0"/>
              <a:t>4</a:t>
            </a:r>
            <a:r>
              <a:rPr lang="ja-JP" altLang="en-US" dirty="0" smtClean="0"/>
              <a:t>から</a:t>
            </a:r>
            <a:r>
              <a:rPr lang="en-US" altLang="ja-JP" dirty="0" smtClean="0"/>
              <a:t>SnH</a:t>
            </a:r>
            <a:r>
              <a:rPr lang="en-US" altLang="ja-JP" baseline="-25000" dirty="0" smtClean="0"/>
              <a:t>4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715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68813"/>
              </p:ext>
            </p:extLst>
          </p:nvPr>
        </p:nvGraphicFramePr>
        <p:xfrm>
          <a:off x="1253265" y="1374290"/>
          <a:ext cx="6987092" cy="548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 rot="16200000">
            <a:off x="774550" y="385123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沸点</a:t>
            </a: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℃）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15493" y="10865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電子数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79115" y="629322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 smtClean="0"/>
              <a:t>H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0748" y="541289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NH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80038" y="595973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As</a:t>
            </a:r>
            <a:r>
              <a:rPr kumimoji="1" lang="en-US" altLang="ja-JP" dirty="0" smtClean="0"/>
              <a:t>H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39896" y="510988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Sb</a:t>
            </a:r>
            <a:r>
              <a:rPr kumimoji="1" lang="en-US" altLang="ja-JP" dirty="0" smtClean="0"/>
              <a:t>H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30936" y="5421854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lang="en-US" altLang="ja-JP" baseline="-25000" dirty="0" smtClean="0"/>
              <a:t>2</a:t>
            </a:r>
            <a:r>
              <a:rPr lang="en-US" altLang="ja-JP" dirty="0"/>
              <a:t>S</a:t>
            </a:r>
            <a:endParaRPr kumimoji="1" lang="ja-JP" altLang="en-US" baseline="-25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43778" y="216408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lang="en-US" altLang="ja-JP" baseline="-25000" dirty="0"/>
              <a:t>2</a:t>
            </a:r>
            <a:r>
              <a:rPr kumimoji="1" lang="en-US" altLang="ja-JP" dirty="0" smtClean="0"/>
              <a:t>O</a:t>
            </a:r>
            <a:endParaRPr kumimoji="1" lang="ja-JP" altLang="en-US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21854" y="507761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lang="en-US" altLang="ja-JP" baseline="-25000" dirty="0" smtClean="0"/>
              <a:t>2</a:t>
            </a:r>
            <a:r>
              <a:rPr lang="en-US" altLang="ja-JP" dirty="0"/>
              <a:t>Se</a:t>
            </a:r>
            <a:endParaRPr kumimoji="1" lang="ja-JP" altLang="en-US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46258" y="4292302"/>
            <a:ext cx="61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</a:t>
            </a:r>
            <a:r>
              <a:rPr lang="en-US" altLang="ja-JP" baseline="-25000" dirty="0" smtClean="0"/>
              <a:t>2</a:t>
            </a:r>
            <a:r>
              <a:rPr lang="en-US" altLang="ja-JP" dirty="0"/>
              <a:t>Te</a:t>
            </a:r>
            <a:endParaRPr kumimoji="1" lang="ja-JP" altLang="en-US" baseline="-25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1-22  </a:t>
            </a:r>
            <a:r>
              <a:rPr lang="ja-JP" altLang="en-US" dirty="0" smtClean="0"/>
              <a:t>電子の数と沸点の関係。異常な挙動をとる</a:t>
            </a:r>
            <a:r>
              <a:rPr lang="en-US" altLang="ja-JP" dirty="0" smtClean="0"/>
              <a:t>NH</a:t>
            </a:r>
            <a:r>
              <a:rPr lang="en-US" altLang="ja-JP" baseline="-25000" dirty="0" smtClean="0"/>
              <a:t>3</a:t>
            </a:r>
            <a:r>
              <a:rPr lang="ja-JP" altLang="en-US" dirty="0" smtClean="0"/>
              <a:t>と</a:t>
            </a:r>
            <a:r>
              <a:rPr lang="en-US" altLang="ja-JP" dirty="0" smtClean="0"/>
              <a:t>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O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339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758898" y="1872824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1933331" y="1859971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1882026" y="3646540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138862" y="1910821"/>
            <a:ext cx="1564395" cy="156439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1700723" y="2450649"/>
            <a:ext cx="429657" cy="429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5807" y="248369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532893" y="2253339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555626" y="3276071"/>
            <a:ext cx="806823" cy="806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658608" y="2673383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896608" y="3420695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1894773" y="3242588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1309042" y="2612791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086869" y="2610955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2636575" y="2519147"/>
            <a:ext cx="96818" cy="968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866638" y="2565051"/>
            <a:ext cx="172123" cy="172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603408" y="1637236"/>
            <a:ext cx="572877" cy="5728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405803" y="2362514"/>
            <a:ext cx="572877" cy="57287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42396" y="131774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>
            <a:endCxn id="18" idx="7"/>
          </p:cNvCxnSpPr>
          <p:nvPr/>
        </p:nvCxnSpPr>
        <p:spPr>
          <a:xfrm flipH="1">
            <a:off x="2894784" y="1879607"/>
            <a:ext cx="471323" cy="566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2132785" y="1659270"/>
            <a:ext cx="1046035" cy="912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145769" y="153808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非共有電子対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1-23  </a:t>
            </a:r>
            <a:r>
              <a:rPr lang="ja-JP" altLang="en-US" dirty="0"/>
              <a:t>水</a:t>
            </a:r>
            <a:r>
              <a:rPr lang="ja-JP" altLang="en-US" dirty="0" smtClean="0"/>
              <a:t>分子の化学構造と立体構造</a:t>
            </a:r>
            <a:endParaRPr lang="en-US" altLang="ja-JP" dirty="0"/>
          </a:p>
        </p:txBody>
      </p:sp>
      <p:pic>
        <p:nvPicPr>
          <p:cNvPr id="24" name="Picture 2" descr="L:\Current\NH_1\原稿（執筆中）\ブルーバックス（結晶）\原稿\wa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39" y="2499110"/>
            <a:ext cx="4623930" cy="39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4970033" y="220531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3453205" y="4249271"/>
            <a:ext cx="1441524" cy="849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3571539" y="5228216"/>
            <a:ext cx="1172583" cy="139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996494" y="50038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非共有電子対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74889" y="444290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/>
              <a:t>δ</a:t>
            </a:r>
            <a:r>
              <a:rPr lang="en-US" altLang="ja-JP" dirty="0" smtClean="0"/>
              <a:t>―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95017" y="250832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/>
              <a:t>δ</a:t>
            </a:r>
            <a:r>
              <a:rPr lang="ja-JP" altLang="en-US" dirty="0"/>
              <a:t>＋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684085" y="597407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/>
              <a:t>δ</a:t>
            </a:r>
            <a:r>
              <a:rPr lang="ja-JP" altLang="en-US" dirty="0"/>
              <a:t>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8625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550343"/>
              </p:ext>
            </p:extLst>
          </p:nvPr>
        </p:nvGraphicFramePr>
        <p:xfrm>
          <a:off x="2000046" y="961222"/>
          <a:ext cx="3981206" cy="5099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98" name="CS ChemDraw Drawing" r:id="rId3" imgW="1785240" imgH="2287440" progId="ChemDraw.Document.6.0">
                  <p:embed/>
                </p:oleObj>
              </mc:Choice>
              <mc:Fallback>
                <p:oleObj name="CS ChemDraw Drawing" r:id="rId3" imgW="1785240" imgH="22874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0046" y="961222"/>
                        <a:ext cx="3981206" cy="5099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グループ化 4"/>
          <p:cNvGrpSpPr/>
          <p:nvPr/>
        </p:nvGrpSpPr>
        <p:grpSpPr>
          <a:xfrm>
            <a:off x="4851699" y="1624405"/>
            <a:ext cx="238461" cy="98611"/>
            <a:chOff x="7003228" y="2452744"/>
            <a:chExt cx="238461" cy="98611"/>
          </a:xfrm>
        </p:grpSpPr>
        <p:sp>
          <p:nvSpPr>
            <p:cNvPr id="3" name="円/楕円 2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5"/>
          <p:cNvGrpSpPr/>
          <p:nvPr/>
        </p:nvGrpSpPr>
        <p:grpSpPr>
          <a:xfrm rot="2700000">
            <a:off x="3164541" y="1088316"/>
            <a:ext cx="238461" cy="98611"/>
            <a:chOff x="7003228" y="2452744"/>
            <a:chExt cx="238461" cy="98611"/>
          </a:xfrm>
        </p:grpSpPr>
        <p:sp>
          <p:nvSpPr>
            <p:cNvPr id="7" name="円/楕円 6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 rot="2700000">
            <a:off x="3209364" y="4220584"/>
            <a:ext cx="238461" cy="98611"/>
            <a:chOff x="7003228" y="2452744"/>
            <a:chExt cx="238461" cy="98611"/>
          </a:xfrm>
        </p:grpSpPr>
        <p:sp>
          <p:nvSpPr>
            <p:cNvPr id="10" name="円/楕円 9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 rot="8100000">
            <a:off x="2779058" y="1090109"/>
            <a:ext cx="238461" cy="98611"/>
            <a:chOff x="7003228" y="2452744"/>
            <a:chExt cx="238461" cy="98611"/>
          </a:xfrm>
        </p:grpSpPr>
        <p:sp>
          <p:nvSpPr>
            <p:cNvPr id="13" name="円/楕円 12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 rot="8100000">
            <a:off x="2845397" y="4190104"/>
            <a:ext cx="238461" cy="98611"/>
            <a:chOff x="7003228" y="2452744"/>
            <a:chExt cx="238461" cy="98611"/>
          </a:xfrm>
        </p:grpSpPr>
        <p:sp>
          <p:nvSpPr>
            <p:cNvPr id="16" name="円/楕円 15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 rot="2700000">
            <a:off x="4715437" y="1993752"/>
            <a:ext cx="238461" cy="98611"/>
            <a:chOff x="7003228" y="2452744"/>
            <a:chExt cx="238461" cy="98611"/>
          </a:xfrm>
        </p:grpSpPr>
        <p:sp>
          <p:nvSpPr>
            <p:cNvPr id="19" name="円/楕円 18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円/楕円 21"/>
          <p:cNvSpPr/>
          <p:nvPr/>
        </p:nvSpPr>
        <p:spPr>
          <a:xfrm rot="5400000">
            <a:off x="4249271" y="4806875"/>
            <a:ext cx="96818" cy="96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 rot="5400000">
            <a:off x="4634753" y="4894730"/>
            <a:ext cx="96818" cy="96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/>
        </p:nvGrpSpPr>
        <p:grpSpPr>
          <a:xfrm>
            <a:off x="4896523" y="4713643"/>
            <a:ext cx="238461" cy="98611"/>
            <a:chOff x="7003228" y="2452744"/>
            <a:chExt cx="238461" cy="98611"/>
          </a:xfrm>
        </p:grpSpPr>
        <p:sp>
          <p:nvSpPr>
            <p:cNvPr id="31" name="円/楕円 30"/>
            <p:cNvSpPr/>
            <p:nvPr/>
          </p:nvSpPr>
          <p:spPr>
            <a:xfrm>
              <a:off x="7003228" y="2452744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144871" y="2454537"/>
              <a:ext cx="96818" cy="96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円/楕円 34"/>
          <p:cNvSpPr/>
          <p:nvPr/>
        </p:nvSpPr>
        <p:spPr>
          <a:xfrm rot="752625">
            <a:off x="3687995" y="4690569"/>
            <a:ext cx="1605425" cy="44008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3980328" y="1753496"/>
            <a:ext cx="699248" cy="236669"/>
          </a:xfrm>
          <a:prstGeom prst="straightConnector1">
            <a:avLst/>
          </a:prstGeom>
          <a:ln w="19050">
            <a:prstDash val="sysDash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5152913" y="4830184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d-</a:t>
            </a:r>
            <a:endParaRPr kumimoji="1" lang="ja-JP" altLang="en-US" sz="3200" dirty="0">
              <a:latin typeface="Symbol" pitchFamily="18" charset="2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788023" y="1368013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d-</a:t>
            </a:r>
            <a:endParaRPr kumimoji="1" lang="ja-JP" altLang="en-US" sz="3200" dirty="0">
              <a:latin typeface="Symbol" pitchFamily="18" charset="2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47129" y="1787562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d-</a:t>
            </a:r>
            <a:endParaRPr kumimoji="1" lang="ja-JP" altLang="en-US" sz="3200" dirty="0">
              <a:latin typeface="Symbol" pitchFamily="18" charset="2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84841" y="4423186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Symbol" pitchFamily="18" charset="2"/>
              </a:rPr>
              <a:t>d-</a:t>
            </a:r>
            <a:endParaRPr kumimoji="1" lang="ja-JP" altLang="en-US" sz="3200" dirty="0">
              <a:latin typeface="Symbol" pitchFamily="18" charset="2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31288" y="116559"/>
            <a:ext cx="855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1-24  </a:t>
            </a:r>
            <a:r>
              <a:rPr lang="ja-JP" altLang="en-US" dirty="0" smtClean="0"/>
              <a:t>２個の水分子の接近</a:t>
            </a:r>
            <a:endParaRPr lang="en-US" altLang="ja-JP" dirty="0"/>
          </a:p>
        </p:txBody>
      </p:sp>
      <p:sp>
        <p:nvSpPr>
          <p:cNvPr id="47" name="右矢印 46"/>
          <p:cNvSpPr/>
          <p:nvPr/>
        </p:nvSpPr>
        <p:spPr>
          <a:xfrm rot="18656348">
            <a:off x="3754418" y="5195942"/>
            <a:ext cx="591670" cy="236669"/>
          </a:xfrm>
          <a:prstGeom prst="rightArrow">
            <a:avLst/>
          </a:prstGeom>
          <a:solidFill>
            <a:srgbClr val="25F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29261" y="556170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電子の共有が</a:t>
            </a:r>
            <a:endParaRPr kumimoji="1" lang="en-US" altLang="ja-JP" dirty="0" smtClean="0"/>
          </a:p>
          <a:p>
            <a:r>
              <a:rPr lang="ja-JP" altLang="en-US" dirty="0" smtClean="0"/>
              <a:t>ゆるく起こる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638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Current\NH_1\原稿（執筆中）\ブルーバックス（結晶）\原稿\water H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9" y="1169895"/>
            <a:ext cx="7955492" cy="49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2579" y="268941"/>
            <a:ext cx="868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1-25  </a:t>
            </a:r>
            <a:r>
              <a:rPr kumimoji="1" lang="ja-JP" altLang="en-US" dirty="0" smtClean="0"/>
              <a:t>複数の水分子の集合。点線は水素結合を表す。この図は</a:t>
            </a:r>
            <a:r>
              <a:rPr lang="ja-JP" altLang="en-US" dirty="0" smtClean="0"/>
              <a:t>ステレオ図であり、右の</a:t>
            </a:r>
            <a:endParaRPr lang="en-US" altLang="ja-JP" dirty="0" smtClean="0"/>
          </a:p>
          <a:p>
            <a:r>
              <a:rPr kumimoji="1" lang="ja-JP" altLang="en-US" dirty="0" smtClean="0"/>
              <a:t>図を右目で、左の図を左目で見ると、中央に立体的な像が見える。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61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62579" y="268941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1-26  </a:t>
            </a:r>
            <a:r>
              <a:rPr kumimoji="1" lang="ja-JP" altLang="en-US" dirty="0" smtClean="0"/>
              <a:t>水素結合の一般型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77957" y="1167788"/>
            <a:ext cx="36102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D</a:t>
            </a:r>
            <a:r>
              <a:rPr kumimoji="1" lang="ja-JP" altLang="en-US" sz="3600" dirty="0" err="1" smtClean="0"/>
              <a:t>ー</a:t>
            </a:r>
            <a:r>
              <a:rPr kumimoji="1" lang="en-US" altLang="ja-JP" sz="3600" dirty="0" smtClean="0"/>
              <a:t>H</a:t>
            </a:r>
            <a:r>
              <a:rPr kumimoji="1" lang="ja-JP" altLang="en-US" sz="3600" dirty="0" smtClean="0"/>
              <a:t>　　　　　　　</a:t>
            </a:r>
            <a:r>
              <a:rPr lang="en-US" altLang="ja-JP" sz="3600" dirty="0" smtClean="0"/>
              <a:t>A</a:t>
            </a:r>
          </a:p>
          <a:p>
            <a:endParaRPr kumimoji="1" lang="en-US" altLang="ja-JP" sz="3600" dirty="0" smtClean="0"/>
          </a:p>
          <a:p>
            <a:r>
              <a:rPr kumimoji="1" lang="en-US" altLang="ja-JP" sz="3600" dirty="0" smtClean="0"/>
              <a:t>D</a:t>
            </a:r>
            <a:r>
              <a:rPr kumimoji="1" lang="ja-JP" altLang="en-US" sz="3600" dirty="0" err="1" smtClean="0"/>
              <a:t>ー</a:t>
            </a:r>
            <a:r>
              <a:rPr kumimoji="1" lang="en-US" altLang="ja-JP" sz="3600" dirty="0" smtClean="0"/>
              <a:t>H</a:t>
            </a:r>
            <a:r>
              <a:rPr kumimoji="1" lang="ja-JP" altLang="en-US" sz="3600" dirty="0" smtClean="0"/>
              <a:t>　　　　</a:t>
            </a:r>
            <a:r>
              <a:rPr kumimoji="1" lang="en-US" altLang="ja-JP" sz="3600" dirty="0" smtClean="0"/>
              <a:t>A</a:t>
            </a:r>
          </a:p>
          <a:p>
            <a:endParaRPr lang="en-US" altLang="ja-JP" sz="3600" dirty="0" smtClean="0"/>
          </a:p>
          <a:p>
            <a:r>
              <a:rPr lang="en-US" altLang="ja-JP" sz="3600" dirty="0" smtClean="0"/>
              <a:t>D</a:t>
            </a:r>
            <a:r>
              <a:rPr lang="ja-JP" altLang="en-US" sz="3600" dirty="0" err="1" smtClean="0"/>
              <a:t>ー</a:t>
            </a:r>
            <a:r>
              <a:rPr lang="en-US" altLang="ja-JP" sz="3600" dirty="0" smtClean="0"/>
              <a:t>H</a:t>
            </a:r>
            <a:r>
              <a:rPr lang="ja-JP" altLang="en-US" sz="3600" dirty="0" smtClean="0"/>
              <a:t>　　　</a:t>
            </a:r>
            <a:r>
              <a:rPr lang="en-US" altLang="ja-JP" sz="3600" dirty="0" smtClean="0"/>
              <a:t>A</a:t>
            </a:r>
          </a:p>
          <a:p>
            <a:endParaRPr kumimoji="1" lang="en-US" altLang="ja-JP" sz="3600" dirty="0" smtClean="0"/>
          </a:p>
          <a:p>
            <a:r>
              <a:rPr kumimoji="1" lang="en-US" altLang="ja-JP" sz="3600" dirty="0" smtClean="0"/>
              <a:t>D</a:t>
            </a:r>
            <a:r>
              <a:rPr kumimoji="1" lang="ja-JP" altLang="en-US" sz="3600" dirty="0" err="1" smtClean="0"/>
              <a:t>ー</a:t>
            </a:r>
            <a:r>
              <a:rPr kumimoji="1" lang="en-US" altLang="ja-JP" sz="3600" dirty="0" smtClean="0"/>
              <a:t>H</a:t>
            </a:r>
            <a:r>
              <a:rPr kumimoji="1" lang="ja-JP" altLang="en-US" sz="3600" dirty="0" smtClean="0"/>
              <a:t>　　</a:t>
            </a:r>
            <a:r>
              <a:rPr kumimoji="1" lang="en-US" altLang="ja-JP" sz="3600" dirty="0" smtClean="0"/>
              <a:t>A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58459" y="4439798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δ+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7817" y="111086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14232" y="1121885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55783" y="223458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33749" y="3314241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66800" y="441592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99831" y="2223571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80343" y="333627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955" y="444897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</a:t>
            </a:r>
            <a:r>
              <a:rPr lang="en-US" altLang="ja-JP" sz="2000" dirty="0"/>
              <a:t>-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67639" y="1165952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δ+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56622" y="2223570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δ+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45606" y="3292208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δ+</a:t>
            </a:r>
            <a:endParaRPr kumimoji="1" lang="ja-JP" altLang="en-US" sz="2000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2686280" y="4660135"/>
            <a:ext cx="89971" cy="229518"/>
            <a:chOff x="7137094" y="2093205"/>
            <a:chExt cx="89971" cy="229518"/>
          </a:xfrm>
        </p:grpSpPr>
        <p:sp>
          <p:nvSpPr>
            <p:cNvPr id="18" name="円/楕円 17"/>
            <p:cNvSpPr/>
            <p:nvPr/>
          </p:nvSpPr>
          <p:spPr>
            <a:xfrm>
              <a:off x="7138930" y="2093205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7137094" y="2234588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392058" y="1375273"/>
            <a:ext cx="89971" cy="229518"/>
            <a:chOff x="7137094" y="2093205"/>
            <a:chExt cx="89971" cy="229518"/>
          </a:xfrm>
        </p:grpSpPr>
        <p:sp>
          <p:nvSpPr>
            <p:cNvPr id="22" name="円/楕円 21"/>
            <p:cNvSpPr/>
            <p:nvPr/>
          </p:nvSpPr>
          <p:spPr>
            <a:xfrm>
              <a:off x="7138930" y="2093205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137094" y="2234588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3510708" y="2454925"/>
            <a:ext cx="89971" cy="229518"/>
            <a:chOff x="7137094" y="2093205"/>
            <a:chExt cx="89971" cy="229518"/>
          </a:xfrm>
        </p:grpSpPr>
        <p:sp>
          <p:nvSpPr>
            <p:cNvPr id="25" name="円/楕円 24"/>
            <p:cNvSpPr/>
            <p:nvPr/>
          </p:nvSpPr>
          <p:spPr>
            <a:xfrm>
              <a:off x="7138930" y="2093205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7137094" y="2234588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3092067" y="3567629"/>
            <a:ext cx="89971" cy="229518"/>
            <a:chOff x="7137094" y="2093205"/>
            <a:chExt cx="89971" cy="229518"/>
          </a:xfrm>
        </p:grpSpPr>
        <p:sp>
          <p:nvSpPr>
            <p:cNvPr id="28" name="円/楕円 27"/>
            <p:cNvSpPr/>
            <p:nvPr/>
          </p:nvSpPr>
          <p:spPr>
            <a:xfrm>
              <a:off x="7138930" y="2093205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7137094" y="2234588"/>
              <a:ext cx="88135" cy="88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1" name="直線矢印コネクタ 30"/>
          <p:cNvCxnSpPr/>
          <p:nvPr/>
        </p:nvCxnSpPr>
        <p:spPr>
          <a:xfrm flipH="1">
            <a:off x="2610998" y="1520328"/>
            <a:ext cx="170761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2566930" y="2622014"/>
            <a:ext cx="77118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2071171" y="3448280"/>
            <a:ext cx="1487277" cy="52881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2016087" y="4560983"/>
            <a:ext cx="1322024" cy="473725"/>
          </a:xfrm>
          <a:prstGeom prst="ellipse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299113" y="1320858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静電相互</a:t>
            </a:r>
            <a:r>
              <a:rPr lang="ja-JP" altLang="en-US" dirty="0" smtClean="0"/>
              <a:t>作用で近づく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408483" y="2355385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静電相互</a:t>
            </a:r>
            <a:r>
              <a:rPr lang="ja-JP" altLang="en-US" dirty="0" smtClean="0"/>
              <a:t>作用で近づく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419240" y="3420392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非共有</a:t>
            </a:r>
            <a:r>
              <a:rPr lang="ja-JP" altLang="en-US" dirty="0" smtClean="0"/>
              <a:t>電子対が</a:t>
            </a:r>
            <a:r>
              <a:rPr lang="en-US" altLang="ja-JP" dirty="0" smtClean="0"/>
              <a:t>H</a:t>
            </a:r>
            <a:r>
              <a:rPr lang="ja-JP" altLang="en-US" dirty="0" smtClean="0"/>
              <a:t>原子向く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517851" y="4497949"/>
            <a:ext cx="3143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非共有</a:t>
            </a:r>
            <a:r>
              <a:rPr lang="ja-JP" altLang="en-US" dirty="0" smtClean="0"/>
              <a:t>電子対が</a:t>
            </a:r>
            <a:r>
              <a:rPr lang="en-US" altLang="ja-JP" dirty="0" smtClean="0"/>
              <a:t>H</a:t>
            </a:r>
            <a:r>
              <a:rPr lang="ja-JP" altLang="en-US" dirty="0" smtClean="0"/>
              <a:t>原子とゆるく</a:t>
            </a:r>
            <a:endParaRPr lang="en-US" altLang="ja-JP" dirty="0" smtClean="0"/>
          </a:p>
          <a:p>
            <a:r>
              <a:rPr kumimoji="1" lang="ja-JP" altLang="en-US" dirty="0"/>
              <a:t>共有される</a:t>
            </a:r>
          </a:p>
        </p:txBody>
      </p:sp>
    </p:spTree>
    <p:extLst>
      <p:ext uri="{BB962C8B-B14F-4D97-AF65-F5344CB8AC3E}">
        <p14:creationId xmlns:p14="http://schemas.microsoft.com/office/powerpoint/2010/main" val="339976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220748"/>
              </p:ext>
            </p:extLst>
          </p:nvPr>
        </p:nvGraphicFramePr>
        <p:xfrm>
          <a:off x="1824337" y="973026"/>
          <a:ext cx="5189429" cy="523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9" name="CS ChemDraw Drawing" r:id="rId3" imgW="2395440" imgH="2416320" progId="ChemDraw.Document.6.0">
                  <p:embed/>
                </p:oleObj>
              </mc:Choice>
              <mc:Fallback>
                <p:oleObj name="CS ChemDraw Drawing" r:id="rId3" imgW="2395440" imgH="24163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4337" y="973026"/>
                        <a:ext cx="5189429" cy="523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2729" y="75304"/>
            <a:ext cx="8337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1-27  </a:t>
            </a:r>
            <a:r>
              <a:rPr kumimoji="1" lang="ja-JP" altLang="en-US" dirty="0" smtClean="0"/>
              <a:t>水素結合の方向性。</a:t>
            </a:r>
            <a:r>
              <a:rPr kumimoji="1" lang="en-US" altLang="ja-JP" dirty="0" smtClean="0"/>
              <a:t>O</a:t>
            </a:r>
            <a:r>
              <a:rPr kumimoji="1" lang="ja-JP" altLang="en-US" dirty="0" smtClean="0"/>
              <a:t>原子の非共有電子対の方向に</a:t>
            </a:r>
            <a:r>
              <a:rPr kumimoji="1" lang="en-US" altLang="ja-JP" dirty="0" smtClean="0"/>
              <a:t>H</a:t>
            </a:r>
            <a:r>
              <a:rPr kumimoji="1" lang="ja-JP" altLang="en-US" dirty="0" smtClean="0"/>
              <a:t>原子が向いた水分子は水素結合できる。しかし、</a:t>
            </a:r>
            <a:r>
              <a:rPr kumimoji="1" lang="en-US" altLang="ja-JP" dirty="0" smtClean="0"/>
              <a:t>O</a:t>
            </a:r>
            <a:r>
              <a:rPr kumimoji="1" lang="ja-JP" altLang="en-US" dirty="0" smtClean="0"/>
              <a:t>原子の非共有電子対の方向に</a:t>
            </a:r>
            <a:r>
              <a:rPr kumimoji="1" lang="en-US" altLang="ja-JP" dirty="0" smtClean="0"/>
              <a:t>H</a:t>
            </a:r>
            <a:r>
              <a:rPr kumimoji="1" lang="ja-JP" altLang="en-US" dirty="0" smtClean="0"/>
              <a:t>原子が向かない水分子は水素結合できない。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43200" y="20009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非共有電子対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0596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41969" y="73366"/>
            <a:ext cx="5403697" cy="644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5600" y="152400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1-3</a:t>
            </a:r>
            <a:r>
              <a:rPr lang="ja-JP" altLang="en-US" dirty="0" smtClean="0"/>
              <a:t>　アスピリンの結晶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960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6" y="607694"/>
            <a:ext cx="1904677" cy="171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374057" y="2976988"/>
            <a:ext cx="3456384" cy="2143047"/>
            <a:chOff x="4667164" y="1596854"/>
            <a:chExt cx="3456384" cy="214304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164" y="1596854"/>
              <a:ext cx="3456384" cy="2143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直線コネクタ 3"/>
            <p:cNvCxnSpPr/>
            <p:nvPr/>
          </p:nvCxnSpPr>
          <p:spPr>
            <a:xfrm>
              <a:off x="6012160" y="2661915"/>
              <a:ext cx="864096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/>
          <p:cNvGrpSpPr/>
          <p:nvPr/>
        </p:nvGrpSpPr>
        <p:grpSpPr>
          <a:xfrm>
            <a:off x="4494130" y="742303"/>
            <a:ext cx="4227686" cy="3821394"/>
            <a:chOff x="1631558" y="1114483"/>
            <a:chExt cx="4227686" cy="382139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826" y="2532444"/>
              <a:ext cx="1020110" cy="1013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グループ化 8"/>
            <p:cNvGrpSpPr/>
            <p:nvPr/>
          </p:nvGrpSpPr>
          <p:grpSpPr>
            <a:xfrm rot="5400000">
              <a:off x="1607676" y="2479762"/>
              <a:ext cx="1152128" cy="1104364"/>
              <a:chOff x="4211960" y="5235696"/>
              <a:chExt cx="1152128" cy="1104364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11960" y="5373216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2" name="直線矢印コネクタ 31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グループ化 9"/>
            <p:cNvGrpSpPr/>
            <p:nvPr/>
          </p:nvGrpSpPr>
          <p:grpSpPr>
            <a:xfrm rot="16200000">
              <a:off x="4730998" y="2546668"/>
              <a:ext cx="1152128" cy="1104364"/>
              <a:chOff x="4211960" y="5235696"/>
              <a:chExt cx="1152128" cy="1104364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11960" y="5373216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0" name="直線矢印コネクタ 29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グループ化 10"/>
            <p:cNvGrpSpPr/>
            <p:nvPr/>
          </p:nvGrpSpPr>
          <p:grpSpPr>
            <a:xfrm rot="1958450">
              <a:off x="2333224" y="3831513"/>
              <a:ext cx="1152128" cy="1104364"/>
              <a:chOff x="4211960" y="5235696"/>
              <a:chExt cx="1152128" cy="1104364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11960" y="5373216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直線矢印コネクタ 27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グループ化 11"/>
            <p:cNvGrpSpPr/>
            <p:nvPr/>
          </p:nvGrpSpPr>
          <p:grpSpPr>
            <a:xfrm rot="19672689" flipH="1">
              <a:off x="4055156" y="3860332"/>
              <a:ext cx="1152128" cy="1057762"/>
              <a:chOff x="4230344" y="5235696"/>
              <a:chExt cx="1152128" cy="1057762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30344" y="5326614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6" name="直線矢印コネクタ 25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グループ化 12"/>
            <p:cNvGrpSpPr/>
            <p:nvPr/>
          </p:nvGrpSpPr>
          <p:grpSpPr>
            <a:xfrm rot="8859313">
              <a:off x="2332417" y="1122029"/>
              <a:ext cx="1152128" cy="1104364"/>
              <a:chOff x="4211960" y="5235696"/>
              <a:chExt cx="1152128" cy="1104364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11960" y="5373216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4" name="直線矢印コネクタ 23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グループ化 13"/>
            <p:cNvGrpSpPr/>
            <p:nvPr/>
          </p:nvGrpSpPr>
          <p:grpSpPr>
            <a:xfrm rot="12614421">
              <a:off x="4083114" y="1114483"/>
              <a:ext cx="1152128" cy="1104364"/>
              <a:chOff x="4211960" y="5235696"/>
              <a:chExt cx="1152128" cy="1104364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211960" y="5373216"/>
                <a:ext cx="1152128" cy="9668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2" name="直線矢印コネクタ 21"/>
              <p:cNvCxnSpPr/>
              <p:nvPr/>
            </p:nvCxnSpPr>
            <p:spPr>
              <a:xfrm flipV="1">
                <a:off x="4803281" y="5235696"/>
                <a:ext cx="0" cy="100811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線コネクタ 14"/>
            <p:cNvCxnSpPr>
              <a:endCxn id="8" idx="3"/>
            </p:cNvCxnSpPr>
            <p:nvPr/>
          </p:nvCxnSpPr>
          <p:spPr>
            <a:xfrm flipH="1">
              <a:off x="4225491" y="3070459"/>
              <a:ext cx="52938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2764437" y="3059230"/>
              <a:ext cx="52938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 flipV="1">
              <a:off x="3191016" y="2136023"/>
              <a:ext cx="333681" cy="518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H="1" flipV="1">
              <a:off x="3999593" y="3415739"/>
              <a:ext cx="333681" cy="518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3999593" y="2136023"/>
              <a:ext cx="353057" cy="518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3232018" y="3415739"/>
              <a:ext cx="353057" cy="518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/>
          <p:cNvGrpSpPr/>
          <p:nvPr/>
        </p:nvGrpSpPr>
        <p:grpSpPr>
          <a:xfrm>
            <a:off x="670386" y="5358259"/>
            <a:ext cx="2863726" cy="1645904"/>
            <a:chOff x="1492250" y="1658939"/>
            <a:chExt cx="2863726" cy="1645904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0" y="1658939"/>
              <a:ext cx="2863726" cy="1645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5" name="直線コネクタ 34"/>
            <p:cNvCxnSpPr/>
            <p:nvPr/>
          </p:nvCxnSpPr>
          <p:spPr>
            <a:xfrm>
              <a:off x="2627784" y="2564904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247426" y="75304"/>
            <a:ext cx="518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1-28 </a:t>
            </a:r>
            <a:r>
              <a:rPr kumimoji="1" lang="ja-JP" altLang="en-US" dirty="0" smtClean="0"/>
              <a:t>原子・分子間で働く相互作用の色々（まとめ）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72583" y="441064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</a:t>
            </a:r>
            <a:r>
              <a:rPr lang="ja-JP" altLang="en-US" dirty="0" smtClean="0"/>
              <a:t>共有結合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61507" y="286601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r>
              <a:rPr kumimoji="1" lang="ja-JP" altLang="en-US" dirty="0" smtClean="0"/>
              <a:t>イオン結合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608336" y="221812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(d)</a:t>
            </a:r>
            <a:r>
              <a:rPr kumimoji="1" lang="ja-JP" altLang="en-US" dirty="0" smtClean="0"/>
              <a:t>イオン</a:t>
            </a:r>
            <a:r>
              <a:rPr lang="ja-JP" altLang="en-US" dirty="0" smtClean="0"/>
              <a:t>－永久双極子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72583" y="5120035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r>
              <a:rPr kumimoji="1" lang="ja-JP" altLang="en-US" dirty="0" smtClean="0"/>
              <a:t>水素結合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40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0"/>
            <a:ext cx="584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1-28 </a:t>
            </a:r>
            <a:r>
              <a:rPr kumimoji="1" lang="ja-JP" altLang="en-US" dirty="0" smtClean="0"/>
              <a:t>原子・分子間で働く相互作用の色々（まとめ）（続き）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249850" y="1015380"/>
            <a:ext cx="4525340" cy="2948485"/>
            <a:chOff x="4283968" y="122496"/>
            <a:chExt cx="4525340" cy="29484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22496"/>
              <a:ext cx="4464496" cy="294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直線矢印コネクタ 4"/>
            <p:cNvCxnSpPr/>
            <p:nvPr/>
          </p:nvCxnSpPr>
          <p:spPr>
            <a:xfrm>
              <a:off x="4283968" y="1596738"/>
              <a:ext cx="201622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6793084" y="1607594"/>
              <a:ext cx="201622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6273550" y="1607594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/>
          <p:cNvSpPr txBox="1"/>
          <p:nvPr/>
        </p:nvSpPr>
        <p:spPr>
          <a:xfrm>
            <a:off x="1108038" y="666973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(e)</a:t>
            </a:r>
            <a:r>
              <a:rPr kumimoji="1" lang="ja-JP" altLang="en-US" dirty="0" smtClean="0"/>
              <a:t>永久双極子－永久双極子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2578" y="109728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メタノール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87445" y="1075765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クロロホルム</a:t>
            </a:r>
            <a:endParaRPr kumimoji="1" lang="ja-JP" altLang="en-US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5078408" y="453346"/>
            <a:ext cx="3685530" cy="3188206"/>
            <a:chOff x="5078408" y="1199829"/>
            <a:chExt cx="3685530" cy="318820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408" y="1199829"/>
              <a:ext cx="3685530" cy="3188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直線矢印コネクタ 11"/>
            <p:cNvCxnSpPr/>
            <p:nvPr/>
          </p:nvCxnSpPr>
          <p:spPr>
            <a:xfrm>
              <a:off x="6740384" y="2778771"/>
              <a:ext cx="2016224" cy="0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6173662" y="2777264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5267200" y="482307"/>
            <a:ext cx="238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(f)</a:t>
            </a:r>
            <a:r>
              <a:rPr kumimoji="1" lang="ja-JP" altLang="en-US" dirty="0" smtClean="0"/>
              <a:t>イオン－誘導双極子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128663" y="3946453"/>
            <a:ext cx="4486440" cy="2911547"/>
            <a:chOff x="4550056" y="3155195"/>
            <a:chExt cx="4486440" cy="2911547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326" y="3155195"/>
              <a:ext cx="4113138" cy="2911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直線矢印コネクタ 16"/>
            <p:cNvCxnSpPr/>
            <p:nvPr/>
          </p:nvCxnSpPr>
          <p:spPr>
            <a:xfrm>
              <a:off x="4550056" y="4645560"/>
              <a:ext cx="201622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7020272" y="4644247"/>
              <a:ext cx="2016224" cy="0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6570810" y="4649095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/>
          <p:cNvSpPr txBox="1"/>
          <p:nvPr/>
        </p:nvSpPr>
        <p:spPr>
          <a:xfrm>
            <a:off x="720763" y="3732904"/>
            <a:ext cx="297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(g)</a:t>
            </a:r>
            <a:r>
              <a:rPr kumimoji="1" lang="ja-JP" altLang="en-US" dirty="0" smtClean="0"/>
              <a:t>永久双極子－誘導双極子</a:t>
            </a:r>
            <a:endParaRPr kumimoji="1" lang="ja-JP" altLang="en-US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5177288" y="3732904"/>
            <a:ext cx="3579320" cy="3093406"/>
            <a:chOff x="2411760" y="1429100"/>
            <a:chExt cx="4536504" cy="404849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1429100"/>
              <a:ext cx="4054167" cy="4048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直線矢印コネクタ 23"/>
            <p:cNvCxnSpPr/>
            <p:nvPr/>
          </p:nvCxnSpPr>
          <p:spPr>
            <a:xfrm>
              <a:off x="2411760" y="3479170"/>
              <a:ext cx="2016224" cy="0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4932040" y="3474865"/>
              <a:ext cx="2016224" cy="0"/>
            </a:xfrm>
            <a:prstGeom prst="straightConnector1">
              <a:avLst/>
            </a:prstGeom>
            <a:ln w="254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4427984" y="3479170"/>
              <a:ext cx="57606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5290917" y="3481255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(h)</a:t>
            </a:r>
            <a:r>
              <a:rPr kumimoji="1" lang="ja-JP" altLang="en-US" dirty="0" smtClean="0"/>
              <a:t>誘導双極子－</a:t>
            </a:r>
            <a:r>
              <a:rPr lang="ja-JP" altLang="en-US" dirty="0"/>
              <a:t>誘導双極子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195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Current\NH_1\原稿（執筆中）\ブルーバックス（結晶）\原稿　改稿　20120204\crystal 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0302"/>
            <a:ext cx="7794872" cy="52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95536" y="131949"/>
            <a:ext cx="523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2-1. </a:t>
            </a:r>
            <a:r>
              <a:rPr lang="ja-JP" altLang="en-US" dirty="0" smtClean="0"/>
              <a:t>結晶中の原子・分子の配列の例（ステレオ図）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9840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Current\NH_1\原稿（執筆中）\ブルーバックス（結晶）\原稿　改稿　20120204\crystal 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76018"/>
            <a:ext cx="8379296" cy="56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Current\NH_1\原稿（執筆中）\ブルーバックス（結晶）\原稿　改稿　20120204\1D crys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31" y="5307013"/>
            <a:ext cx="4783138" cy="6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51520" y="1331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2-2. </a:t>
            </a:r>
            <a:r>
              <a:rPr lang="ja-JP" altLang="en-US" dirty="0" smtClean="0"/>
              <a:t>結晶中の</a:t>
            </a:r>
            <a:r>
              <a:rPr lang="en-US" altLang="ja-JP" dirty="0" smtClean="0"/>
              <a:t>2</a:t>
            </a:r>
            <a:r>
              <a:rPr lang="ja-JP" altLang="en-US" dirty="0" smtClean="0"/>
              <a:t>次元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および１次元</a:t>
            </a:r>
            <a:r>
              <a:rPr lang="en-US" altLang="ja-JP" dirty="0" smtClean="0"/>
              <a:t>(b)</a:t>
            </a:r>
            <a:r>
              <a:rPr lang="ja-JP" altLang="en-US" dirty="0" smtClean="0"/>
              <a:t>規則配列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744004" y="213285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(a)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1744004" y="559895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(b)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618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157" y="1874818"/>
            <a:ext cx="1367129" cy="231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9758" y="1907476"/>
            <a:ext cx="1367129" cy="231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5759" y="118335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lang="en-US" altLang="ja-JP" dirty="0" smtClean="0"/>
              <a:t>2-3</a:t>
            </a:r>
            <a:r>
              <a:rPr kumimoji="1" lang="en-US" altLang="ja-JP" dirty="0" smtClean="0"/>
              <a:t> </a:t>
            </a:r>
            <a:r>
              <a:rPr lang="ja-JP" altLang="en-US" dirty="0"/>
              <a:t>ト音</a:t>
            </a:r>
            <a:r>
              <a:rPr lang="ja-JP" altLang="en-US" dirty="0" smtClean="0"/>
              <a:t>記号とそれを鏡に映した鏡像体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6286" y="173082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鏡像体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561114" y="1981200"/>
            <a:ext cx="0" cy="215537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365171" y="41583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鏡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532382" y="2891764"/>
            <a:ext cx="9599042" cy="2167130"/>
            <a:chOff x="-627632" y="2929864"/>
            <a:chExt cx="9599042" cy="2167130"/>
          </a:xfrm>
        </p:grpSpPr>
        <p:pic>
          <p:nvPicPr>
            <p:cNvPr id="6" name="Picture 3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7632" y="2929864"/>
              <a:ext cx="8604448" cy="2167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正方形/長方形 3"/>
            <p:cNvSpPr/>
            <p:nvPr/>
          </p:nvSpPr>
          <p:spPr>
            <a:xfrm>
              <a:off x="84411" y="3394204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565548" y="3394204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046960" y="3394204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528098" y="3394204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6009236" y="3394205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7490323" y="3394205"/>
              <a:ext cx="1481087" cy="1114425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23325" y="181946"/>
            <a:ext cx="704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2-4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ja-JP" altLang="en-US" dirty="0"/>
              <a:t>ト音</a:t>
            </a:r>
            <a:r>
              <a:rPr lang="ja-JP" altLang="en-US" dirty="0" smtClean="0"/>
              <a:t>記号を一次元的に規則配列される最も簡単な方法　（</a:t>
            </a:r>
            <a:r>
              <a:rPr lang="en-US" altLang="ja-JP" dirty="0" smtClean="0"/>
              <a:t>p111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964"/>
            <a:ext cx="8604448" cy="21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9" y="5096991"/>
            <a:ext cx="820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890936" y="5239866"/>
            <a:ext cx="1481087" cy="11144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28" y="5096990"/>
            <a:ext cx="820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3593154" y="5239866"/>
            <a:ext cx="1481087" cy="11144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57" y="5096990"/>
            <a:ext cx="820737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6444208" y="5240982"/>
            <a:ext cx="1481087" cy="11144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9743" y="154577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5057" y="2590799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 </a:t>
            </a:r>
            <a:r>
              <a:rPr kumimoji="1" lang="ja-JP" altLang="en-US" dirty="0" smtClean="0"/>
              <a:t>一つの単位胞の取り方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254" y="4715218"/>
            <a:ext cx="630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 </a:t>
            </a:r>
            <a:r>
              <a:rPr lang="ja-JP" altLang="en-US" dirty="0"/>
              <a:t>色々な</a:t>
            </a:r>
            <a:r>
              <a:rPr kumimoji="1" lang="ja-JP" altLang="en-US" dirty="0" smtClean="0"/>
              <a:t>単位胞</a:t>
            </a:r>
            <a:r>
              <a:rPr kumimoji="1" lang="ja-JP" altLang="en-US" smtClean="0"/>
              <a:t>の取り方。すべての場合に面積は同じである。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18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3325" y="181946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2-5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ja-JP" altLang="en-US" dirty="0" smtClean="0"/>
              <a:t>リボンの繰り返しパターン</a:t>
            </a:r>
            <a:endParaRPr kumimoji="1" lang="ja-JP" altLang="en-US" dirty="0"/>
          </a:p>
        </p:txBody>
      </p:sp>
      <p:pic>
        <p:nvPicPr>
          <p:cNvPr id="26626" name="Picture 2" descr="L:\Current\NH_1\原稿（執筆中）\ブルーバックス（結晶）\資料\リボン\P102062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21504"/>
            <a:ext cx="7858126" cy="58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8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13880" y="116632"/>
            <a:ext cx="710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2-6 </a:t>
            </a:r>
            <a:r>
              <a:rPr lang="ja-JP" altLang="en-US" dirty="0" smtClean="0"/>
              <a:t>　並進と水平方向の鏡面操作で作られる繰り返しパターン（</a:t>
            </a:r>
            <a:r>
              <a:rPr lang="en-US" altLang="ja-JP" dirty="0" smtClean="0"/>
              <a:t>p1m1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664994"/>
            <a:ext cx="8892480" cy="2883416"/>
            <a:chOff x="107504" y="670026"/>
            <a:chExt cx="8892480" cy="2883416"/>
          </a:xfrm>
          <a:noFill/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854692"/>
              <a:ext cx="8892480" cy="25140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819627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757267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1’</a:t>
              </a:r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267744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267744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2’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739354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707904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3’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292080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4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804248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5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316416" y="670026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6</a:t>
              </a:r>
              <a:endParaRPr kumimoji="1" lang="ja-JP" altLang="en-US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292080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4’</a:t>
              </a:r>
              <a:endParaRPr kumimoji="1" lang="ja-JP" altLang="en-US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04248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5’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316416" y="3184110"/>
              <a:ext cx="35939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6’</a:t>
              </a:r>
              <a:endParaRPr kumimoji="1" lang="ja-JP" altLang="en-US" dirty="0"/>
            </a:p>
          </p:txBody>
        </p:sp>
      </p:grp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65" y="4080934"/>
            <a:ext cx="1518209" cy="20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539552" y="980728"/>
            <a:ext cx="1475860" cy="2198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4825413" y="4034948"/>
            <a:ext cx="1475860" cy="2198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987824" y="2106702"/>
            <a:ext cx="72008" cy="2618442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780075" y="474848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鏡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9715" y="329837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23657" y="4920344"/>
            <a:ext cx="51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4580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L:\Current\NH_1\原稿（執筆中）\ブルーバックス（結晶）\原稿\図\(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7" y="1116732"/>
            <a:ext cx="7680461" cy="543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3204853" y="2795796"/>
            <a:ext cx="1296144" cy="1286852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340039" y="260648"/>
            <a:ext cx="750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2-7 </a:t>
            </a:r>
            <a:r>
              <a:rPr lang="ja-JP" altLang="en-US" dirty="0" smtClean="0"/>
              <a:t>並進と垂直方向にある鏡面対称操作で繰り返されるト音記号（</a:t>
            </a:r>
            <a:r>
              <a:rPr lang="en-US" altLang="ja-JP" dirty="0" smtClean="0"/>
              <a:t>pm11) 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1640" y="249289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（１）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3310" y="249289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（２）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617936" y="4149080"/>
            <a:ext cx="12978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629519" y="249289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（１‘）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28942" y="249289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（２‘）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13471" y="508518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72946" y="511566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77218" y="511566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85441" y="2455952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（２</a:t>
            </a:r>
            <a:r>
              <a:rPr kumimoji="1" lang="en-US" altLang="ja-JP" dirty="0" smtClean="0"/>
              <a:t>’’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45494" y="2123564"/>
            <a:ext cx="101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単位胞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21161" y="510477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(d)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18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789"/>
            <a:ext cx="9144000" cy="201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340040" y="260648"/>
            <a:ext cx="8286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2-8 </a:t>
            </a:r>
            <a:r>
              <a:rPr lang="ja-JP" altLang="en-US" dirty="0" smtClean="0"/>
              <a:t>並進と</a:t>
            </a:r>
            <a:r>
              <a:rPr lang="en-US" altLang="ja-JP" dirty="0" smtClean="0"/>
              <a:t> 2</a:t>
            </a:r>
            <a:r>
              <a:rPr lang="ja-JP" altLang="en-US" dirty="0" smtClean="0"/>
              <a:t>回回転操作で作られる繰り返しパターン（</a:t>
            </a:r>
            <a:r>
              <a:rPr lang="en-US" altLang="ja-JP" dirty="0" smtClean="0"/>
              <a:t>p112</a:t>
            </a:r>
            <a:r>
              <a:rPr lang="ja-JP" altLang="en-US" dirty="0" smtClean="0"/>
              <a:t>）。ト音記号に中央にある♦マークは２回回転の中心を表す。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60980" y="27089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17436" y="42148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4323" y="296303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83768" y="270375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(1’)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31840" y="418520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(2’)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95471" y="2708920"/>
            <a:ext cx="57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(1”)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272940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(1”’)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68576" y="4214888"/>
            <a:ext cx="57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(2”)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52490" y="4185204"/>
            <a:ext cx="76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(2”’)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68665" y="30065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(b’)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95362" y="298002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896891" y="2908965"/>
            <a:ext cx="1527918" cy="1511138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36296" y="2591113"/>
            <a:ext cx="8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9720" y="29662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(a’)</a:t>
            </a:r>
            <a:endParaRPr kumimoji="1" lang="ja-JP" altLang="en-US" dirty="0"/>
          </a:p>
        </p:txBody>
      </p:sp>
      <p:sp>
        <p:nvSpPr>
          <p:cNvPr id="32" name="フローチャート : 判断 31"/>
          <p:cNvSpPr/>
          <p:nvPr/>
        </p:nvSpPr>
        <p:spPr>
          <a:xfrm rot="16200000">
            <a:off x="2104772" y="3585230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ローチャート : 判断 32"/>
          <p:cNvSpPr/>
          <p:nvPr/>
        </p:nvSpPr>
        <p:spPr>
          <a:xfrm rot="16200000">
            <a:off x="1321000" y="3585230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ローチャート : 判断 33"/>
          <p:cNvSpPr/>
          <p:nvPr/>
        </p:nvSpPr>
        <p:spPr>
          <a:xfrm rot="16200000">
            <a:off x="2866772" y="3574345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ローチャート : 判断 34"/>
          <p:cNvSpPr/>
          <p:nvPr/>
        </p:nvSpPr>
        <p:spPr>
          <a:xfrm rot="16200000">
            <a:off x="3639658" y="3596116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ローチャート : 判断 35"/>
          <p:cNvSpPr/>
          <p:nvPr/>
        </p:nvSpPr>
        <p:spPr>
          <a:xfrm rot="16200000">
            <a:off x="4434315" y="3574344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ローチャート : 判断 36"/>
          <p:cNvSpPr/>
          <p:nvPr/>
        </p:nvSpPr>
        <p:spPr>
          <a:xfrm rot="16200000">
            <a:off x="5207201" y="3596116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ローチャート : 判断 37"/>
          <p:cNvSpPr/>
          <p:nvPr/>
        </p:nvSpPr>
        <p:spPr>
          <a:xfrm rot="16200000">
            <a:off x="5969201" y="3563459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ローチャート : 判断 38"/>
          <p:cNvSpPr/>
          <p:nvPr/>
        </p:nvSpPr>
        <p:spPr>
          <a:xfrm rot="16200000">
            <a:off x="6763858" y="3552574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ローチャート : 判断 39"/>
          <p:cNvSpPr/>
          <p:nvPr/>
        </p:nvSpPr>
        <p:spPr>
          <a:xfrm rot="16200000">
            <a:off x="7525858" y="3552574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ローチャート : 判断 40"/>
          <p:cNvSpPr/>
          <p:nvPr/>
        </p:nvSpPr>
        <p:spPr>
          <a:xfrm rot="16200000">
            <a:off x="8287858" y="3563459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ローチャート : 判断 41"/>
          <p:cNvSpPr/>
          <p:nvPr/>
        </p:nvSpPr>
        <p:spPr>
          <a:xfrm rot="16200000">
            <a:off x="548116" y="3585231"/>
            <a:ext cx="275368" cy="130628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88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ds.yahoo.com/_ylt=A2KJkexFqyJO3RsAiyijzbkF/SIG=12tohi35o/EXP=1310923717/**http%3a/diamond-o.com/wp-content/uploads/2009/11/MoissaniteRoundJewe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3" y="1611190"/>
            <a:ext cx="4216791" cy="38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48898" y="203631"/>
            <a:ext cx="552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1-4</a:t>
            </a:r>
            <a:r>
              <a:rPr lang="ja-JP" altLang="en-US" dirty="0" smtClean="0"/>
              <a:t>　ダイヤモンド。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ブリリアンカットしたもの </a:t>
            </a:r>
            <a:r>
              <a:rPr lang="en-US" altLang="ja-JP" dirty="0" smtClean="0"/>
              <a:t>(b)</a:t>
            </a:r>
            <a:r>
              <a:rPr lang="ja-JP" altLang="en-US" dirty="0" smtClean="0"/>
              <a:t>原石</a:t>
            </a:r>
            <a:endParaRPr kumimoji="1" lang="en-US" altLang="ja-JP" dirty="0" smtClean="0"/>
          </a:p>
        </p:txBody>
      </p:sp>
      <p:pic>
        <p:nvPicPr>
          <p:cNvPr id="4" name="Picture 3" descr="L:\Current\NH_1\原稿（執筆中）\ブルーバックス（結晶）\原稿\図\crystal\0a399d3c25139e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04" y="2033418"/>
            <a:ext cx="3376245" cy="265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069470" y="513650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50633" y="50820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9627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矢印コネクタ 17"/>
          <p:cNvCxnSpPr/>
          <p:nvPr/>
        </p:nvCxnSpPr>
        <p:spPr>
          <a:xfrm>
            <a:off x="251520" y="3405244"/>
            <a:ext cx="8568952" cy="23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971600" y="548680"/>
            <a:ext cx="0" cy="5184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1563162" y="185531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988530" y="473832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427984" y="185531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5845022" y="477192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スマイル 13"/>
          <p:cNvSpPr/>
          <p:nvPr/>
        </p:nvSpPr>
        <p:spPr>
          <a:xfrm>
            <a:off x="2225992" y="3236564"/>
            <a:ext cx="325695" cy="36319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マイル 15"/>
          <p:cNvSpPr/>
          <p:nvPr/>
        </p:nvSpPr>
        <p:spPr>
          <a:xfrm>
            <a:off x="5151247" y="3247679"/>
            <a:ext cx="325695" cy="36319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34195" y="1291922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(x, y)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38518" y="1281939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(x+1, y)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54806" y="4987953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(1-x, -y)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14094" y="4998345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(2-x, -y)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71600" y="33252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87619" y="7034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1</a:t>
            </a:r>
            <a:endParaRPr kumimoji="1" lang="ja-JP" altLang="en-US" sz="3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00014" y="551117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endParaRPr kumimoji="1" lang="ja-JP" altLang="en-US" sz="3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375472" y="7071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</a:t>
            </a:r>
            <a:endParaRPr kumimoji="1" lang="ja-JP" altLang="en-US" sz="3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56506" y="5440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4</a:t>
            </a:r>
            <a:endParaRPr kumimoji="1" lang="ja-JP" altLang="en-US" sz="3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947830" y="2617748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(1/2, 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20351" y="2693797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(3/2, 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456270" y="34776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x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52094" y="54868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7544" y="188640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2-9 </a:t>
            </a:r>
            <a:r>
              <a:rPr kumimoji="1" lang="ja-JP" altLang="en-US" dirty="0" smtClean="0"/>
              <a:t>並進と２回軸の組合せで新たな２回軸が生成する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96932" y="357690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(a)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22187" y="3620582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(b)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ドーナツ 1"/>
          <p:cNvSpPr/>
          <p:nvPr/>
        </p:nvSpPr>
        <p:spPr>
          <a:xfrm>
            <a:off x="3675519" y="3235593"/>
            <a:ext cx="340963" cy="356461"/>
          </a:xfrm>
          <a:prstGeom prst="don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64137" y="3628143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(1, </a:t>
            </a:r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543672" y="2693797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(c)</a:t>
            </a:r>
            <a:endParaRPr lang="ja-JP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70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147591" y="496956"/>
            <a:ext cx="8814328" cy="4803238"/>
            <a:chOff x="137652" y="1938130"/>
            <a:chExt cx="8814328" cy="4803238"/>
          </a:xfrm>
        </p:grpSpPr>
        <p:cxnSp>
          <p:nvCxnSpPr>
            <p:cNvPr id="5" name="直線矢印コネクタ 4"/>
            <p:cNvCxnSpPr/>
            <p:nvPr/>
          </p:nvCxnSpPr>
          <p:spPr>
            <a:xfrm>
              <a:off x="137652" y="4857235"/>
              <a:ext cx="87484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グループ化 1"/>
            <p:cNvGrpSpPr/>
            <p:nvPr/>
          </p:nvGrpSpPr>
          <p:grpSpPr>
            <a:xfrm>
              <a:off x="193213" y="3396328"/>
              <a:ext cx="2916546" cy="2940563"/>
              <a:chOff x="193213" y="3396328"/>
              <a:chExt cx="2916546" cy="2940563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612491" y="4798142"/>
                <a:ext cx="127819" cy="127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30" name="Picture 6" descr="L:\Current\NH_1\原稿（執筆中）\ブルーバックス（結晶）\原稿\図\4_1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45" y="3396328"/>
                <a:ext cx="598488" cy="109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L:\Current\NH_1\原稿（執筆中）\ブルーバックス（結晶）\原稿\図\4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547" y="3697237"/>
                <a:ext cx="1065212" cy="530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L:\Current\NH_1\原稿（執筆中）\ブルーバックス（結晶）\原稿\図\4_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0544" y="5189129"/>
                <a:ext cx="530225" cy="1147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L:\Current\NH_1\原稿（執筆中）\ブルーバックス（結晶）\原稿\図\4_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213" y="5389203"/>
                <a:ext cx="1127757" cy="637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" name="直線矢印コネクタ 2"/>
            <p:cNvCxnSpPr/>
            <p:nvPr/>
          </p:nvCxnSpPr>
          <p:spPr>
            <a:xfrm flipH="1" flipV="1">
              <a:off x="238539" y="1938130"/>
              <a:ext cx="12981" cy="48032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グループ化 50"/>
            <p:cNvGrpSpPr/>
            <p:nvPr/>
          </p:nvGrpSpPr>
          <p:grpSpPr>
            <a:xfrm>
              <a:off x="3118310" y="3391412"/>
              <a:ext cx="2916546" cy="2940563"/>
              <a:chOff x="193213" y="3396328"/>
              <a:chExt cx="2916546" cy="2940563"/>
            </a:xfrm>
          </p:grpSpPr>
          <p:sp>
            <p:nvSpPr>
              <p:cNvPr id="52" name="正方形/長方形 51"/>
              <p:cNvSpPr/>
              <p:nvPr/>
            </p:nvSpPr>
            <p:spPr>
              <a:xfrm>
                <a:off x="1612491" y="4798142"/>
                <a:ext cx="127819" cy="127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3" name="Picture 6" descr="L:\Current\NH_1\原稿（執筆中）\ブルーバックス（結晶）\原稿\図\4_1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45" y="3396328"/>
                <a:ext cx="598488" cy="109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7" descr="L:\Current\NH_1\原稿（執筆中）\ブルーバックス（結晶）\原稿\図\4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547" y="3697237"/>
                <a:ext cx="1065212" cy="530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8" descr="L:\Current\NH_1\原稿（執筆中）\ブルーバックス（結晶）\原稿\図\4_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0544" y="5189129"/>
                <a:ext cx="530225" cy="1147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9" descr="L:\Current\NH_1\原稿（執筆中）\ブルーバックス（結晶）\原稿\図\4_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213" y="5389203"/>
                <a:ext cx="1127757" cy="637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グループ化 56"/>
            <p:cNvGrpSpPr/>
            <p:nvPr/>
          </p:nvGrpSpPr>
          <p:grpSpPr>
            <a:xfrm>
              <a:off x="5959832" y="3381580"/>
              <a:ext cx="2916546" cy="2940563"/>
              <a:chOff x="193213" y="3396328"/>
              <a:chExt cx="2916546" cy="2940563"/>
            </a:xfrm>
          </p:grpSpPr>
          <p:sp>
            <p:nvSpPr>
              <p:cNvPr id="58" name="正方形/長方形 57"/>
              <p:cNvSpPr/>
              <p:nvPr/>
            </p:nvSpPr>
            <p:spPr>
              <a:xfrm>
                <a:off x="1612491" y="4798142"/>
                <a:ext cx="127819" cy="1278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9" name="Picture 6" descr="L:\Current\NH_1\原稿（執筆中）\ブルーバックス（結晶）\原稿\図\4_1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345" y="3396328"/>
                <a:ext cx="598488" cy="109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7" descr="L:\Current\NH_1\原稿（執筆中）\ブルーバックス（結晶）\原稿\図\4_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4547" y="3697237"/>
                <a:ext cx="1065212" cy="530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8" descr="L:\Current\NH_1\原稿（執筆中）\ブルーバックス（結晶）\原稿\図\4_3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0544" y="5189129"/>
                <a:ext cx="530225" cy="1147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9" descr="L:\Current\NH_1\原稿（執筆中）\ブルーバックス（結晶）\原稿\図\4_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213" y="5389203"/>
                <a:ext cx="1127757" cy="637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テキスト ボックス 27"/>
            <p:cNvSpPr txBox="1"/>
            <p:nvPr/>
          </p:nvSpPr>
          <p:spPr>
            <a:xfrm>
              <a:off x="1020463" y="34604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1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761714" y="4190006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prstClr val="black"/>
                  </a:solidFill>
                </a:rPr>
                <a:t>２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320073" y="5240593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prstClr val="black"/>
                  </a:solidFill>
                </a:rPr>
                <a:t>４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993229" y="5970168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prstClr val="black"/>
                  </a:solidFill>
                </a:rPr>
                <a:t>３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948488" y="3382611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1’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696225" y="4186764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２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’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8517246" y="4186764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２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”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6805177" y="3437735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1’’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927740" y="5947470"/>
              <a:ext cx="39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３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’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748761" y="5966926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３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”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186489" y="518871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4’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5997783" y="5149802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４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”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326193" y="440485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mtClean="0">
                  <a:solidFill>
                    <a:prstClr val="black"/>
                  </a:solidFill>
                </a:rPr>
                <a:t>（ｂ）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420761" y="4409768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a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）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7192297" y="4409769"/>
              <a:ext cx="513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（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c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）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0" name="テキスト ボックス 69"/>
          <p:cNvSpPr txBox="1"/>
          <p:nvPr/>
        </p:nvSpPr>
        <p:spPr>
          <a:xfrm>
            <a:off x="467544" y="188640"/>
            <a:ext cx="669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2-10</a:t>
            </a:r>
            <a:r>
              <a:rPr kumimoji="1" lang="ja-JP" altLang="en-US" dirty="0" smtClean="0"/>
              <a:t>　並進と４回軸の組合せでできるト音記号の繰り返しパターン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944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>
            <a:off x="137652" y="4857235"/>
            <a:ext cx="87484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93213" y="3396328"/>
            <a:ext cx="2916546" cy="2940563"/>
            <a:chOff x="193213" y="3396328"/>
            <a:chExt cx="2916546" cy="2940563"/>
          </a:xfrm>
        </p:grpSpPr>
        <p:sp>
          <p:nvSpPr>
            <p:cNvPr id="16" name="正方形/長方形 15"/>
            <p:cNvSpPr/>
            <p:nvPr/>
          </p:nvSpPr>
          <p:spPr>
            <a:xfrm>
              <a:off x="1612491" y="4798142"/>
              <a:ext cx="127819" cy="127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30" name="Picture 6" descr="L:\Current\NH_1\原稿（執筆中）\ブルーバックス（結晶）\原稿\図\4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45" y="3396328"/>
              <a:ext cx="598488" cy="109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L:\Current\NH_1\原稿（執筆中）\ブルーバックス（結晶）\原稿\図\4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547" y="3697237"/>
              <a:ext cx="1065212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L:\Current\NH_1\原稿（執筆中）\ブルーバックス（結晶）\原稿\図\4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544" y="5189129"/>
              <a:ext cx="530225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L:\Current\NH_1\原稿（執筆中）\ブルーバックス（結晶）\原稿\図\4_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13" y="5389203"/>
              <a:ext cx="1127757" cy="637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直線矢印コネクタ 2"/>
          <p:cNvCxnSpPr/>
          <p:nvPr/>
        </p:nvCxnSpPr>
        <p:spPr>
          <a:xfrm flipV="1">
            <a:off x="251520" y="188640"/>
            <a:ext cx="0" cy="65527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/>
          <p:cNvGrpSpPr/>
          <p:nvPr/>
        </p:nvGrpSpPr>
        <p:grpSpPr>
          <a:xfrm>
            <a:off x="3118310" y="3391412"/>
            <a:ext cx="2916546" cy="2940563"/>
            <a:chOff x="193213" y="3396328"/>
            <a:chExt cx="2916546" cy="2940563"/>
          </a:xfrm>
        </p:grpSpPr>
        <p:sp>
          <p:nvSpPr>
            <p:cNvPr id="52" name="正方形/長方形 51"/>
            <p:cNvSpPr/>
            <p:nvPr/>
          </p:nvSpPr>
          <p:spPr>
            <a:xfrm>
              <a:off x="1612491" y="4798142"/>
              <a:ext cx="127819" cy="127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3" name="Picture 6" descr="L:\Current\NH_1\原稿（執筆中）\ブルーバックス（結晶）\原稿\図\4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45" y="3396328"/>
              <a:ext cx="598488" cy="109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7" descr="L:\Current\NH_1\原稿（執筆中）\ブルーバックス（結晶）\原稿\図\4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547" y="3697237"/>
              <a:ext cx="1065212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8" descr="L:\Current\NH_1\原稿（執筆中）\ブルーバックス（結晶）\原稿\図\4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544" y="5189129"/>
              <a:ext cx="530225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9" descr="L:\Current\NH_1\原稿（執筆中）\ブルーバックス（結晶）\原稿\図\4_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13" y="5389203"/>
              <a:ext cx="1127757" cy="637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グループ化 56"/>
          <p:cNvGrpSpPr/>
          <p:nvPr/>
        </p:nvGrpSpPr>
        <p:grpSpPr>
          <a:xfrm>
            <a:off x="5959832" y="3381580"/>
            <a:ext cx="2916546" cy="2940563"/>
            <a:chOff x="193213" y="3396328"/>
            <a:chExt cx="2916546" cy="2940563"/>
          </a:xfrm>
        </p:grpSpPr>
        <p:sp>
          <p:nvSpPr>
            <p:cNvPr id="58" name="正方形/長方形 57"/>
            <p:cNvSpPr/>
            <p:nvPr/>
          </p:nvSpPr>
          <p:spPr>
            <a:xfrm>
              <a:off x="1612491" y="4798142"/>
              <a:ext cx="127819" cy="127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9" name="Picture 6" descr="L:\Current\NH_1\原稿（執筆中）\ブルーバックス（結晶）\原稿\図\4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45" y="3396328"/>
              <a:ext cx="598488" cy="109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7" descr="L:\Current\NH_1\原稿（執筆中）\ブルーバックス（結晶）\原稿\図\4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547" y="3697237"/>
              <a:ext cx="1065212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8" descr="L:\Current\NH_1\原稿（執筆中）\ブルーバックス（結晶）\原稿\図\4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544" y="5189129"/>
              <a:ext cx="530225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9" descr="L:\Current\NH_1\原稿（執筆中）\ブルーバックス（結晶）\原稿\図\4_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13" y="5389203"/>
              <a:ext cx="1127757" cy="637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グループ化 63"/>
          <p:cNvGrpSpPr/>
          <p:nvPr/>
        </p:nvGrpSpPr>
        <p:grpSpPr>
          <a:xfrm>
            <a:off x="3078981" y="500728"/>
            <a:ext cx="2916546" cy="2940563"/>
            <a:chOff x="193213" y="3396328"/>
            <a:chExt cx="2916546" cy="2940563"/>
          </a:xfrm>
        </p:grpSpPr>
        <p:sp>
          <p:nvSpPr>
            <p:cNvPr id="65" name="正方形/長方形 64"/>
            <p:cNvSpPr/>
            <p:nvPr/>
          </p:nvSpPr>
          <p:spPr>
            <a:xfrm>
              <a:off x="1612491" y="4798142"/>
              <a:ext cx="127819" cy="127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6" name="Picture 6" descr="L:\Current\NH_1\原稿（執筆中）\ブルーバックス（結晶）\原稿\図\4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45" y="3396328"/>
              <a:ext cx="598488" cy="109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7" descr="L:\Current\NH_1\原稿（執筆中）\ブルーバックス（結晶）\原稿\図\4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547" y="3697237"/>
              <a:ext cx="1065212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8" descr="L:\Current\NH_1\原稿（執筆中）\ブルーバックス（結晶）\原稿\図\4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544" y="5189129"/>
              <a:ext cx="530225" cy="114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9" descr="L:\Current\NH_1\原稿（執筆中）\ブルーバックス（結晶）\原稿\図\4_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13" y="5389203"/>
              <a:ext cx="1127757" cy="637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テキスト ボックス 27"/>
          <p:cNvSpPr txBox="1"/>
          <p:nvPr/>
        </p:nvSpPr>
        <p:spPr>
          <a:xfrm>
            <a:off x="1020463" y="34604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761714" y="419000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２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0073" y="5240593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４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993229" y="597016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３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48488" y="338261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1’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96225" y="418676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’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17246" y="418676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２</a:t>
            </a:r>
            <a:r>
              <a:rPr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05177" y="343773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1’’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927740" y="5947470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３</a:t>
            </a:r>
            <a:r>
              <a:rPr lang="en-US" altLang="ja-JP" dirty="0" smtClean="0"/>
              <a:t>’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748761" y="5966926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３</a:t>
            </a:r>
            <a:r>
              <a:rPr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186489" y="518871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4’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97783" y="5149802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４</a:t>
            </a:r>
            <a:r>
              <a:rPr lang="en-US" altLang="ja-JP" dirty="0" smtClean="0"/>
              <a:t>”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896608" y="64589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1°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66523" y="128467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２</a:t>
            </a:r>
            <a:r>
              <a:rPr kumimoji="1" lang="en-US" altLang="ja-JP" dirty="0" smtClean="0"/>
              <a:t>°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905043" y="309402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３</a:t>
            </a:r>
            <a:r>
              <a:rPr kumimoji="1" lang="en-US" altLang="ja-JP" dirty="0" smtClean="0"/>
              <a:t>°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183246" y="237417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４</a:t>
            </a:r>
            <a:r>
              <a:rPr kumimoji="1" lang="en-US" altLang="ja-JP" dirty="0" smtClean="0"/>
              <a:t>°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26193" y="440485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（ｂ）</a:t>
            </a:r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420761" y="4409768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92297" y="4409769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c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993059" y="4869178"/>
            <a:ext cx="3600940" cy="7057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>
            <a:endCxn id="52" idx="0"/>
          </p:cNvCxnSpPr>
          <p:nvPr/>
        </p:nvCxnSpPr>
        <p:spPr>
          <a:xfrm>
            <a:off x="3851602" y="1283050"/>
            <a:ext cx="749896" cy="351017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4343080" y="149097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lang="en-US" altLang="ja-JP" dirty="0"/>
              <a:t>d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910" y="143220"/>
            <a:ext cx="630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2-11</a:t>
            </a:r>
            <a:r>
              <a:rPr kumimoji="1" lang="ja-JP" altLang="en-US" dirty="0" smtClean="0"/>
              <a:t>　４回軸はト音記号を一次元の列からはみ出させてしまう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563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67544" y="188640"/>
            <a:ext cx="615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2-12     </a:t>
            </a:r>
            <a:r>
              <a:rPr kumimoji="1" lang="ja-JP" altLang="en-US" dirty="0" smtClean="0"/>
              <a:t>映進操作によるト音記号の繰り返しパターン（</a:t>
            </a:r>
            <a:r>
              <a:rPr kumimoji="1" lang="en-US" altLang="ja-JP" dirty="0" smtClean="0"/>
              <a:t>p1a1)</a:t>
            </a:r>
            <a:r>
              <a:rPr kumimoji="1" lang="ja-JP" altLang="en-US" dirty="0" err="1" smtClean="0"/>
              <a:t>。</a:t>
            </a:r>
            <a:endParaRPr kumimoji="1" lang="ja-JP" altLang="en-US" dirty="0"/>
          </a:p>
        </p:txBody>
      </p:sp>
      <p:pic>
        <p:nvPicPr>
          <p:cNvPr id="1027" name="Picture 3" descr="L:\Current\NH_1\原稿（執筆中）\ブルーバックス（結晶）\原稿\図\p1a1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3" y="799852"/>
            <a:ext cx="7372350" cy="52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971555" y="2352675"/>
            <a:ext cx="7920979" cy="2105025"/>
            <a:chOff x="971555" y="2352675"/>
            <a:chExt cx="7920979" cy="2105025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971555" y="3429000"/>
              <a:ext cx="79209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正方形/長方形 5"/>
            <p:cNvSpPr/>
            <p:nvPr/>
          </p:nvSpPr>
          <p:spPr>
            <a:xfrm>
              <a:off x="5381624" y="2352675"/>
              <a:ext cx="1252539" cy="2105025"/>
            </a:xfrm>
            <a:prstGeom prst="rect">
              <a:avLst/>
            </a:prstGeom>
            <a:noFill/>
            <a:ln w="127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1728317" y="19996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32892" y="44430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75987" y="20113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81354" y="5566787"/>
            <a:ext cx="8279842" cy="200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221064" y="1245996"/>
            <a:ext cx="40193" cy="4330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328598" y="44547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755874" y="5122843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軸方向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41485" y="453894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2293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67544" y="188640"/>
            <a:ext cx="599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2-13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pmm2</a:t>
            </a:r>
            <a:r>
              <a:rPr kumimoji="1" lang="ja-JP" altLang="en-US" dirty="0" smtClean="0"/>
              <a:t>の対称によって作られるト音記号の連続模様</a:t>
            </a:r>
            <a:endParaRPr kumimoji="1" lang="ja-JP" altLang="en-US" dirty="0"/>
          </a:p>
        </p:txBody>
      </p:sp>
      <p:pic>
        <p:nvPicPr>
          <p:cNvPr id="2050" name="Picture 2" descr="L:\Current\NH_1\原稿（執筆中）\ブルーバックス（結晶）\原稿\図\pmm2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4" y="679272"/>
            <a:ext cx="8201025" cy="579977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pSp>
        <p:nvGrpSpPr>
          <p:cNvPr id="2049" name="グループ化 2048"/>
          <p:cNvGrpSpPr/>
          <p:nvPr/>
        </p:nvGrpSpPr>
        <p:grpSpPr>
          <a:xfrm>
            <a:off x="271306" y="1929283"/>
            <a:ext cx="7880733" cy="3003675"/>
            <a:chOff x="271306" y="1929283"/>
            <a:chExt cx="7880733" cy="3003675"/>
          </a:xfrm>
        </p:grpSpPr>
        <p:sp>
          <p:nvSpPr>
            <p:cNvPr id="3" name="フローチャート : 判断 2"/>
            <p:cNvSpPr/>
            <p:nvPr/>
          </p:nvSpPr>
          <p:spPr>
            <a:xfrm rot="16200000">
              <a:off x="932617" y="3322092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ローチャート : 判断 5"/>
            <p:cNvSpPr/>
            <p:nvPr/>
          </p:nvSpPr>
          <p:spPr>
            <a:xfrm rot="16200000">
              <a:off x="1677870" y="3554879"/>
              <a:ext cx="422181" cy="1204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フローチャート : 判断 6"/>
            <p:cNvSpPr/>
            <p:nvPr/>
          </p:nvSpPr>
          <p:spPr>
            <a:xfrm rot="16200000">
              <a:off x="2310916" y="3353912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ローチャート : 判断 7"/>
            <p:cNvSpPr/>
            <p:nvPr/>
          </p:nvSpPr>
          <p:spPr>
            <a:xfrm rot="16200000">
              <a:off x="3056168" y="3516360"/>
              <a:ext cx="422181" cy="1204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ローチャート : 判断 8"/>
            <p:cNvSpPr/>
            <p:nvPr/>
          </p:nvSpPr>
          <p:spPr>
            <a:xfrm rot="16200000">
              <a:off x="3700939" y="3347214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ローチャート : 判断 9"/>
            <p:cNvSpPr/>
            <p:nvPr/>
          </p:nvSpPr>
          <p:spPr>
            <a:xfrm rot="16200000">
              <a:off x="4436142" y="3509662"/>
              <a:ext cx="422181" cy="1204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ローチャート : 判断 10"/>
            <p:cNvSpPr/>
            <p:nvPr/>
          </p:nvSpPr>
          <p:spPr>
            <a:xfrm rot="16200000">
              <a:off x="5070863" y="3360610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ローチャート : 判断 11"/>
            <p:cNvSpPr/>
            <p:nvPr/>
          </p:nvSpPr>
          <p:spPr>
            <a:xfrm rot="16200000">
              <a:off x="5806068" y="3523059"/>
              <a:ext cx="422181" cy="1204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ローチャート : 判断 13"/>
            <p:cNvSpPr/>
            <p:nvPr/>
          </p:nvSpPr>
          <p:spPr>
            <a:xfrm rot="16200000">
              <a:off x="7839184" y="3365635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ローチャート : 判断 14"/>
            <p:cNvSpPr/>
            <p:nvPr/>
          </p:nvSpPr>
          <p:spPr>
            <a:xfrm rot="16200000">
              <a:off x="7197764" y="3538132"/>
              <a:ext cx="422181" cy="120431"/>
            </a:xfrm>
            <a:prstGeom prst="flowChartDecis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ローチャート : 判断 15"/>
            <p:cNvSpPr/>
            <p:nvPr/>
          </p:nvSpPr>
          <p:spPr>
            <a:xfrm rot="16200000">
              <a:off x="6445813" y="3358936"/>
              <a:ext cx="422181" cy="120431"/>
            </a:xfrm>
            <a:prstGeom prst="flowChartDecisi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725857" y="2471894"/>
              <a:ext cx="1393212" cy="2190541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396720" y="22809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</a:t>
              </a:r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192214" y="45636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378298" y="453348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3</a:t>
              </a:r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141973" y="22826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4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738365" y="3094893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(a)</a:t>
              </a:r>
              <a:endParaRPr kumimoji="1" lang="ja-JP" altLang="en-US" sz="14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785067" y="2262554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1’</a:t>
              </a:r>
              <a:endParaRPr kumimoji="1" lang="ja-JP" altLang="en-US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508549" y="2282650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4’</a:t>
              </a:r>
              <a:endParaRPr kumimoji="1" lang="ja-JP" altLang="en-US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734826" y="453348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3’</a:t>
              </a:r>
              <a:endParaRPr kumimoji="1" lang="ja-JP" altLang="en-US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498500" y="4523434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r>
                <a:rPr lang="en-US" altLang="ja-JP" dirty="0" smtClean="0"/>
                <a:t>’</a:t>
              </a:r>
              <a:endParaRPr kumimoji="1" lang="ja-JP" altLang="en-US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413280" y="3096569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(b)</a:t>
              </a:r>
              <a:endParaRPr kumimoji="1" lang="ja-JP" altLang="en-US" sz="14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728316" y="1929283"/>
              <a:ext cx="552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baseline="-25000" dirty="0" smtClean="0"/>
                <a:t>2</a:t>
              </a:r>
              <a:endParaRPr kumimoji="1" lang="ja-JP" altLang="en-US" baseline="-25000" dirty="0"/>
            </a:p>
          </p:txBody>
        </p:sp>
        <p:sp>
          <p:nvSpPr>
            <p:cNvPr id="2048" name="テキスト ボックス 2047"/>
            <p:cNvSpPr txBox="1"/>
            <p:nvPr/>
          </p:nvSpPr>
          <p:spPr>
            <a:xfrm>
              <a:off x="271306" y="3386295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baseline="-25000" dirty="0" smtClean="0"/>
                <a:t>1</a:t>
              </a:r>
              <a:endParaRPr kumimoji="1" lang="ja-JP" altLang="en-US" baseline="-25000" dirty="0"/>
            </a:p>
          </p:txBody>
        </p:sp>
        <p:sp>
          <p:nvSpPr>
            <p:cNvPr id="34" name="フローチャート : 判断 33"/>
            <p:cNvSpPr/>
            <p:nvPr/>
          </p:nvSpPr>
          <p:spPr>
            <a:xfrm rot="16200000">
              <a:off x="985889" y="3519119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ローチャート : 判断 34"/>
            <p:cNvSpPr/>
            <p:nvPr/>
          </p:nvSpPr>
          <p:spPr>
            <a:xfrm rot="16200000">
              <a:off x="2352466" y="3499022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ローチャート : 判断 35"/>
            <p:cNvSpPr/>
            <p:nvPr/>
          </p:nvSpPr>
          <p:spPr>
            <a:xfrm rot="16200000">
              <a:off x="7880733" y="3540890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ローチャート : 判断 36"/>
            <p:cNvSpPr/>
            <p:nvPr/>
          </p:nvSpPr>
          <p:spPr>
            <a:xfrm rot="16200000">
              <a:off x="6514157" y="3510745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ローチャート : 判断 37"/>
            <p:cNvSpPr/>
            <p:nvPr/>
          </p:nvSpPr>
          <p:spPr>
            <a:xfrm rot="16200000">
              <a:off x="5127485" y="3510744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ローチャート : 判断 38"/>
            <p:cNvSpPr/>
            <p:nvPr/>
          </p:nvSpPr>
          <p:spPr>
            <a:xfrm rot="16200000">
              <a:off x="3740812" y="3530841"/>
              <a:ext cx="422181" cy="120431"/>
            </a:xfrm>
            <a:prstGeom prst="flowChartDecision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7094863" y="47813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9690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67544" y="188640"/>
            <a:ext cx="614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2-1</a:t>
            </a:r>
            <a:r>
              <a:rPr lang="en-US" altLang="ja-JP" dirty="0" smtClean="0"/>
              <a:t>4  pma2</a:t>
            </a:r>
            <a:r>
              <a:rPr lang="ja-JP" altLang="en-US" dirty="0" smtClean="0"/>
              <a:t>の対称で作られるト音記号の連続模様（</a:t>
            </a:r>
            <a:r>
              <a:rPr lang="en-US" altLang="ja-JP" dirty="0" smtClean="0"/>
              <a:t>pma2)</a:t>
            </a:r>
            <a:r>
              <a:rPr lang="ja-JP" altLang="en-US" dirty="0" smtClean="0"/>
              <a:t>　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3074" name="Picture 2" descr="L:\Current\NH_1\原稿（執筆中）\ブルーバックス（結晶）\原稿\図\pma2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5" y="576246"/>
            <a:ext cx="7974013" cy="563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グループ化 27"/>
          <p:cNvGrpSpPr/>
          <p:nvPr/>
        </p:nvGrpSpPr>
        <p:grpSpPr>
          <a:xfrm>
            <a:off x="633046" y="2116350"/>
            <a:ext cx="7958294" cy="2519680"/>
            <a:chOff x="633046" y="2116350"/>
            <a:chExt cx="7958294" cy="2519680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633046" y="2116350"/>
              <a:ext cx="7958294" cy="2519680"/>
              <a:chOff x="633046" y="2116350"/>
              <a:chExt cx="7958294" cy="2519680"/>
            </a:xfrm>
          </p:grpSpPr>
          <p:grpSp>
            <p:nvGrpSpPr>
              <p:cNvPr id="5" name="グループ化 4"/>
              <p:cNvGrpSpPr/>
              <p:nvPr/>
            </p:nvGrpSpPr>
            <p:grpSpPr>
              <a:xfrm>
                <a:off x="1637881" y="2134773"/>
                <a:ext cx="1066801" cy="2501257"/>
                <a:chOff x="1637881" y="2134773"/>
                <a:chExt cx="1066801" cy="2501257"/>
              </a:xfrm>
            </p:grpSpPr>
            <p:sp>
              <p:nvSpPr>
                <p:cNvPr id="3" name="テキスト ボックス 2"/>
                <p:cNvSpPr txBox="1"/>
                <p:nvPr/>
              </p:nvSpPr>
              <p:spPr>
                <a:xfrm>
                  <a:off x="1637881" y="2134773"/>
                  <a:ext cx="3215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kumimoji="1" lang="ja-JP" altLang="en-US" dirty="0"/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699846" y="4266698"/>
                  <a:ext cx="3215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2</a:t>
                  </a:r>
                  <a:endParaRPr kumimoji="1" lang="ja-JP" altLang="en-US" dirty="0"/>
                </a:p>
              </p:txBody>
            </p:sp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383134" y="2146496"/>
                  <a:ext cx="3215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3</a:t>
                  </a:r>
                  <a:endParaRPr kumimoji="1" lang="ja-JP" altLang="en-US" dirty="0"/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2332892" y="4266698"/>
                  <a:ext cx="3215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4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10" name="グループ化 9"/>
              <p:cNvGrpSpPr/>
              <p:nvPr/>
            </p:nvGrpSpPr>
            <p:grpSpPr>
              <a:xfrm>
                <a:off x="3016179" y="2116350"/>
                <a:ext cx="1284516" cy="2501257"/>
                <a:chOff x="1637880" y="2134773"/>
                <a:chExt cx="1284516" cy="2501257"/>
              </a:xfrm>
            </p:grpSpPr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1637880" y="2134773"/>
                  <a:ext cx="3902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1’</a:t>
                  </a:r>
                  <a:endParaRPr kumimoji="1" lang="ja-JP" altLang="en-US" dirty="0"/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1699845" y="4266698"/>
                  <a:ext cx="408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2’</a:t>
                  </a:r>
                  <a:endParaRPr kumimoji="1" lang="ja-JP" altLang="en-US" dirty="0"/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2383134" y="2146496"/>
                  <a:ext cx="53926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3’</a:t>
                  </a:r>
                </a:p>
                <a:p>
                  <a:endParaRPr kumimoji="1" lang="ja-JP" altLang="en-US" dirty="0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2332891" y="4266698"/>
                  <a:ext cx="458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4’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15" name="グループ化 14"/>
              <p:cNvGrpSpPr/>
              <p:nvPr/>
            </p:nvGrpSpPr>
            <p:grpSpPr>
              <a:xfrm>
                <a:off x="4322465" y="2116351"/>
                <a:ext cx="1384999" cy="2501257"/>
                <a:chOff x="1637881" y="2134773"/>
                <a:chExt cx="1384999" cy="2501257"/>
              </a:xfrm>
            </p:grpSpPr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1637881" y="2134773"/>
                  <a:ext cx="5509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1”</a:t>
                  </a:r>
                  <a:endParaRPr kumimoji="1" lang="ja-JP" altLang="en-US" dirty="0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1699845" y="4266698"/>
                  <a:ext cx="5493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2”</a:t>
                  </a:r>
                  <a:endParaRPr kumimoji="1" lang="ja-JP" altLang="en-US" dirty="0"/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2383134" y="2146496"/>
                  <a:ext cx="6397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3”</a:t>
                  </a:r>
                  <a:endParaRPr kumimoji="1" lang="ja-JP" altLang="en-US" dirty="0"/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332892" y="4266698"/>
                  <a:ext cx="4186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 smtClean="0"/>
                    <a:t>4”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20" name="直線コネクタ 19"/>
              <p:cNvCxnSpPr/>
              <p:nvPr/>
            </p:nvCxnSpPr>
            <p:spPr>
              <a:xfrm>
                <a:off x="633046" y="3396343"/>
                <a:ext cx="7958294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フローチャート : 判断 20"/>
              <p:cNvSpPr/>
              <p:nvPr/>
            </p:nvSpPr>
            <p:spPr>
              <a:xfrm>
                <a:off x="1828799" y="3295859"/>
                <a:ext cx="90435" cy="200968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フローチャート : 判断 22"/>
              <p:cNvSpPr/>
              <p:nvPr/>
            </p:nvSpPr>
            <p:spPr>
              <a:xfrm>
                <a:off x="3187001" y="3307582"/>
                <a:ext cx="90435" cy="200968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フローチャート : 判断 23"/>
              <p:cNvSpPr/>
              <p:nvPr/>
            </p:nvSpPr>
            <p:spPr>
              <a:xfrm>
                <a:off x="4503335" y="3297534"/>
                <a:ext cx="90435" cy="200968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ローチャート : 判断 24"/>
              <p:cNvSpPr/>
              <p:nvPr/>
            </p:nvSpPr>
            <p:spPr>
              <a:xfrm>
                <a:off x="5859863" y="3287485"/>
                <a:ext cx="90435" cy="200968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ローチャート : 判断 25"/>
              <p:cNvSpPr/>
              <p:nvPr/>
            </p:nvSpPr>
            <p:spPr>
              <a:xfrm>
                <a:off x="7206341" y="3297534"/>
                <a:ext cx="90435" cy="200968"/>
              </a:xfrm>
              <a:prstGeom prst="flowChartDecis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7" name="フローチャート : 判断 26"/>
            <p:cNvSpPr/>
            <p:nvPr/>
          </p:nvSpPr>
          <p:spPr>
            <a:xfrm>
              <a:off x="7857810" y="3285810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ローチャート : 判断 28"/>
            <p:cNvSpPr/>
            <p:nvPr/>
          </p:nvSpPr>
          <p:spPr>
            <a:xfrm>
              <a:off x="1217524" y="3297533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ローチャート : 判断 29"/>
            <p:cNvSpPr/>
            <p:nvPr/>
          </p:nvSpPr>
          <p:spPr>
            <a:xfrm>
              <a:off x="2533859" y="3297533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ローチャート : 判断 30"/>
            <p:cNvSpPr/>
            <p:nvPr/>
          </p:nvSpPr>
          <p:spPr>
            <a:xfrm>
              <a:off x="3890386" y="3297533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ローチャート : 判断 31"/>
            <p:cNvSpPr/>
            <p:nvPr/>
          </p:nvSpPr>
          <p:spPr>
            <a:xfrm>
              <a:off x="5216768" y="3297533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ローチャート : 判断 32"/>
            <p:cNvSpPr/>
            <p:nvPr/>
          </p:nvSpPr>
          <p:spPr>
            <a:xfrm>
              <a:off x="6553199" y="3287485"/>
              <a:ext cx="90435" cy="200968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1868994" y="312503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(a)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74052" y="3257339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(b)</a:t>
            </a:r>
            <a:endParaRPr kumimoji="1" lang="ja-JP" altLang="en-US" sz="1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13857" y="170905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10542" y="170905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38" name="正方形/長方形 37"/>
          <p:cNvSpPr/>
          <p:nvPr/>
        </p:nvSpPr>
        <p:spPr>
          <a:xfrm>
            <a:off x="5615939" y="2323421"/>
            <a:ext cx="1337311" cy="21438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71990" y="46160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5385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lue pattern iPad background">
            <a:hlinkClick r:id="rId2" tooltip="Original wallpaper size of Blue pattern iPad background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5" y="514392"/>
            <a:ext cx="3113285" cy="31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fc08.deviantart.net/fs30/i/2008/055/8/4/Texture___Nouveau_Pattern_2_by_Dori_Sto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69" y="2233703"/>
            <a:ext cx="2144617" cy="32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Image Det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9" y="4080654"/>
            <a:ext cx="3689312" cy="26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botanical-pattern-pop-art_20_wallpa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53" y="4550304"/>
            <a:ext cx="2120817" cy="21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patter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8" y="0"/>
            <a:ext cx="2218099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wallpaper patter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4831644"/>
            <a:ext cx="2892425" cy="192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Flower Patter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67" y="311327"/>
            <a:ext cx="3086629" cy="30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Image Detai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7" y="2921000"/>
            <a:ext cx="3490736" cy="279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Image Detai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5" y="3125964"/>
            <a:ext cx="3230625" cy="231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168369" y="99152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</a:t>
            </a:r>
            <a:r>
              <a:rPr lang="en-US" altLang="ja-JP" dirty="0">
                <a:solidFill>
                  <a:prstClr val="black"/>
                </a:solidFill>
              </a:rPr>
              <a:t>5</a:t>
            </a:r>
            <a:r>
              <a:rPr lang="en-US" altLang="ja-JP" dirty="0" smtClean="0">
                <a:solidFill>
                  <a:prstClr val="black"/>
                </a:solidFill>
              </a:rPr>
              <a:t>     </a:t>
            </a:r>
            <a:r>
              <a:rPr lang="ja-JP" altLang="en-US" dirty="0" smtClean="0">
                <a:solidFill>
                  <a:prstClr val="black"/>
                </a:solidFill>
              </a:rPr>
              <a:t>種々の壁紙パターン　</a:t>
            </a:r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54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Current\NH_1\原稿（執筆中）\ブルーバックス（結晶）\原稿\図\p1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0" y="793023"/>
            <a:ext cx="7858125" cy="55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34470" y="141905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</a:t>
            </a:r>
            <a:r>
              <a:rPr lang="en-US" altLang="ja-JP" dirty="0">
                <a:solidFill>
                  <a:prstClr val="black"/>
                </a:solidFill>
              </a:rPr>
              <a:t>6</a:t>
            </a:r>
            <a:r>
              <a:rPr lang="en-US" altLang="ja-JP" dirty="0" smtClean="0">
                <a:solidFill>
                  <a:prstClr val="black"/>
                </a:solidFill>
              </a:rPr>
              <a:t>     </a:t>
            </a:r>
            <a:r>
              <a:rPr lang="ja-JP" altLang="en-US" dirty="0" smtClean="0">
                <a:solidFill>
                  <a:prstClr val="black"/>
                </a:solidFill>
              </a:rPr>
              <a:t>最も単純な壁紙の</a:t>
            </a:r>
            <a:r>
              <a:rPr lang="ja-JP" altLang="en-US" dirty="0">
                <a:solidFill>
                  <a:prstClr val="black"/>
                </a:solidFill>
              </a:rPr>
              <a:t>パターン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2080264" y="4972050"/>
            <a:ext cx="1329686" cy="1383030"/>
            <a:chOff x="2663194" y="1303020"/>
            <a:chExt cx="1329686" cy="1383030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2674620" y="1337310"/>
              <a:ext cx="11430" cy="134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V="1">
              <a:off x="2663194" y="1303020"/>
              <a:ext cx="1325880" cy="114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2667000" y="2644140"/>
              <a:ext cx="1325880" cy="114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3981450" y="1306830"/>
              <a:ext cx="11430" cy="1348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グループ化 23"/>
          <p:cNvGrpSpPr/>
          <p:nvPr/>
        </p:nvGrpSpPr>
        <p:grpSpPr>
          <a:xfrm>
            <a:off x="4933950" y="4983480"/>
            <a:ext cx="2030734" cy="1345069"/>
            <a:chOff x="4522470" y="5006340"/>
            <a:chExt cx="2030734" cy="1345069"/>
          </a:xfrm>
        </p:grpSpPr>
        <p:cxnSp>
          <p:nvCxnSpPr>
            <p:cNvPr id="12" name="直線コネクタ 11"/>
            <p:cNvCxnSpPr/>
            <p:nvPr/>
          </p:nvCxnSpPr>
          <p:spPr>
            <a:xfrm flipH="1">
              <a:off x="4535039" y="5063490"/>
              <a:ext cx="722761" cy="12879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227324" y="5033010"/>
              <a:ext cx="1325880" cy="114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4522470" y="6305550"/>
              <a:ext cx="1325880" cy="114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5841868" y="5006340"/>
              <a:ext cx="707522" cy="13031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1565910" y="501777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52110" y="45948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4212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矢印コネクタ 7"/>
          <p:cNvCxnSpPr/>
          <p:nvPr/>
        </p:nvCxnSpPr>
        <p:spPr>
          <a:xfrm>
            <a:off x="982133" y="6299200"/>
            <a:ext cx="7902223" cy="11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234470" y="141905"/>
            <a:ext cx="382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2-17     </a:t>
            </a:r>
            <a:r>
              <a:rPr lang="ja-JP" altLang="en-US" dirty="0" smtClean="0">
                <a:solidFill>
                  <a:prstClr val="black"/>
                </a:solidFill>
              </a:rPr>
              <a:t>最も単純な壁紙の</a:t>
            </a:r>
            <a:r>
              <a:rPr lang="ja-JP" altLang="en-US" dirty="0">
                <a:solidFill>
                  <a:prstClr val="black"/>
                </a:solidFill>
              </a:rPr>
              <a:t>パターン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-4718903" y="793667"/>
            <a:ext cx="18813450" cy="5391667"/>
            <a:chOff x="-4778280" y="758041"/>
            <a:chExt cx="18813450" cy="53916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13" y="2233155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47" y="3674529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3333" y="5106722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07" y="777092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587" y="5081686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210" y="2231241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854" y="3676219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78280" y="2236887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8072" y="758041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23" name="グループ化 22"/>
          <p:cNvGrpSpPr/>
          <p:nvPr/>
        </p:nvGrpSpPr>
        <p:grpSpPr>
          <a:xfrm>
            <a:off x="3811980" y="3439887"/>
            <a:ext cx="1957449" cy="1415142"/>
            <a:chOff x="8787740" y="744188"/>
            <a:chExt cx="1957449" cy="1415142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9520052" y="756063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8787740" y="758042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8797637" y="2159330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10032669" y="744188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矢印コネクタ 14"/>
          <p:cNvCxnSpPr/>
          <p:nvPr/>
        </p:nvCxnSpPr>
        <p:spPr>
          <a:xfrm flipV="1">
            <a:off x="959556" y="553156"/>
            <a:ext cx="2878666" cy="5734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109155" y="49106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7747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 flipH="1">
            <a:off x="3543299" y="-2343150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(A)</a:t>
            </a:r>
            <a:endParaRPr kumimoji="1" lang="ja-JP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1" y="718252"/>
            <a:ext cx="7724212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406140" y="371475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(A1)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37810" y="365760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(A2)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60420" y="129159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(B1)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07330" y="127254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(B2)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55420" y="371856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(A0)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96150" y="372999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(A3)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43990" y="131826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(B0)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81850" y="126111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(B3)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34470" y="141905"/>
            <a:ext cx="5942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2-18</a:t>
            </a:r>
            <a:r>
              <a:rPr lang="ja-JP" altLang="en-US" dirty="0">
                <a:solidFill>
                  <a:prstClr val="black"/>
                </a:solidFill>
              </a:rPr>
              <a:t>　並進と４回対称で二次元規則配列をしたト音記号</a:t>
            </a:r>
            <a:r>
              <a:rPr lang="en-US" altLang="ja-JP" dirty="0" smtClean="0">
                <a:solidFill>
                  <a:prstClr val="black"/>
                </a:solidFill>
              </a:rPr>
              <a:t>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1896" y="2909455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64327" y="2800598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06832" y="3703122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6788" y="3560619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(d)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6166" y="829294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(a’)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848592" y="851065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(b’)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69226" y="1717963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(c’)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6685" y="1611086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(d’)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17470" y="2456214"/>
            <a:ext cx="80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(C0)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51169" y="2489861"/>
            <a:ext cx="80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(C1)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17475" y="2489861"/>
            <a:ext cx="80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(C2)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705594" y="2895601"/>
            <a:ext cx="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(a”)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86743" y="3463637"/>
            <a:ext cx="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(d”)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62399" y="2810495"/>
            <a:ext cx="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(b”)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33552" y="3746666"/>
            <a:ext cx="738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(c”)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47931" y="236819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（ア）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20587" y="332311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（イ）</a:t>
            </a:r>
            <a:endParaRPr kumimoji="1" lang="ja-JP" altLang="en-US" dirty="0"/>
          </a:p>
        </p:txBody>
      </p:sp>
      <p:cxnSp>
        <p:nvCxnSpPr>
          <p:cNvPr id="2053" name="直線コネクタ 2052"/>
          <p:cNvCxnSpPr>
            <a:stCxn id="23" idx="1"/>
            <a:endCxn id="23" idx="1"/>
          </p:cNvCxnSpPr>
          <p:nvPr/>
        </p:nvCxnSpPr>
        <p:spPr>
          <a:xfrm>
            <a:off x="4651169" y="26745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直線コネクタ 2054"/>
          <p:cNvCxnSpPr>
            <a:stCxn id="23" idx="1"/>
            <a:endCxn id="23" idx="1"/>
          </p:cNvCxnSpPr>
          <p:nvPr/>
        </p:nvCxnSpPr>
        <p:spPr>
          <a:xfrm>
            <a:off x="4651169" y="267452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9" name="グループ化 2058"/>
          <p:cNvGrpSpPr/>
          <p:nvPr/>
        </p:nvGrpSpPr>
        <p:grpSpPr>
          <a:xfrm>
            <a:off x="4695825" y="4678362"/>
            <a:ext cx="1957388" cy="1957388"/>
            <a:chOff x="4695825" y="2744787"/>
            <a:chExt cx="1957388" cy="1957388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4702176" y="2749550"/>
              <a:ext cx="3174" cy="19526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6650039" y="2744787"/>
              <a:ext cx="3174" cy="19526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直線コネクタ 2056"/>
            <p:cNvCxnSpPr/>
            <p:nvPr/>
          </p:nvCxnSpPr>
          <p:spPr>
            <a:xfrm>
              <a:off x="4695825" y="2747963"/>
              <a:ext cx="195262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4700587" y="4695825"/>
              <a:ext cx="195262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線矢印コネクタ 37"/>
          <p:cNvCxnSpPr>
            <a:endCxn id="9" idx="2"/>
          </p:cNvCxnSpPr>
          <p:nvPr/>
        </p:nvCxnSpPr>
        <p:spPr>
          <a:xfrm>
            <a:off x="1013551" y="2346593"/>
            <a:ext cx="745523" cy="3909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319489" y="217032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回軸</a:t>
            </a:r>
            <a:endParaRPr kumimoji="1" lang="ja-JP" altLang="en-US" dirty="0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771181" y="3459296"/>
            <a:ext cx="859315" cy="2423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10169" y="324813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</a:t>
            </a:r>
            <a:r>
              <a:rPr kumimoji="1" lang="ja-JP" altLang="en-US" dirty="0" smtClean="0"/>
              <a:t>回軸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14372" y="43186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13522" y="1687592"/>
            <a:ext cx="72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(d’’’)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574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:\Current\NH_1\原稿（執筆中）\ブルーバックス（結晶）\原稿\図\crystal\calcit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7" y="1973972"/>
            <a:ext cx="5360857" cy="40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1530" y="51391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方解石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9443" y="430754"/>
            <a:ext cx="73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1-5</a:t>
            </a:r>
            <a:r>
              <a:rPr lang="ja-JP" altLang="en-US" dirty="0" smtClean="0"/>
              <a:t>　方解石の結晶</a:t>
            </a:r>
            <a:r>
              <a:rPr lang="en-US" altLang="ja-JP" dirty="0"/>
              <a:t> </a:t>
            </a:r>
            <a:r>
              <a:rPr lang="ja-JP" altLang="en-US" dirty="0"/>
              <a:t>。</a:t>
            </a:r>
            <a:r>
              <a:rPr lang="ja-JP" altLang="en-US" dirty="0" smtClean="0"/>
              <a:t>複屈折（文字が二重に見える）の様子を示す</a:t>
            </a:r>
            <a:endParaRPr lang="en-US" altLang="ja-JP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06993" y="144152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　　　</a:t>
            </a:r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2858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570076" y="3287485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436476" y="3287485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270219" y="3287483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971555" y="3407228"/>
            <a:ext cx="7878531" cy="32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6580961" y="1153882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36476" y="1132112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758104" y="3287483"/>
            <a:ext cx="272143" cy="272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4572000" y="1262743"/>
            <a:ext cx="0" cy="216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716485" y="1262743"/>
            <a:ext cx="0" cy="216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419600" y="3635828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74972" y="3657599"/>
            <a:ext cx="572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76057" y="67491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42314" y="66402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6656" y="346165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75314" y="198119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66856" y="195942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5900" y="84755"/>
            <a:ext cx="776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2-19 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</a:rPr>
              <a:t>x</a:t>
            </a:r>
            <a:r>
              <a:rPr lang="ja-JP" altLang="en-US" dirty="0" smtClean="0">
                <a:solidFill>
                  <a:prstClr val="black"/>
                </a:solidFill>
              </a:rPr>
              <a:t>方向の並進と４回軸の組合せで、</a:t>
            </a:r>
            <a:r>
              <a:rPr lang="ja-JP" altLang="en-US" dirty="0" err="1" smtClean="0">
                <a:solidFill>
                  <a:prstClr val="black"/>
                </a:solidFill>
              </a:rPr>
              <a:t>ｙ</a:t>
            </a:r>
            <a:r>
              <a:rPr lang="ja-JP" altLang="en-US" dirty="0" smtClean="0">
                <a:solidFill>
                  <a:prstClr val="black"/>
                </a:solidFill>
              </a:rPr>
              <a:t>方向の並進と４回軸が出現する</a:t>
            </a:r>
            <a:r>
              <a:rPr lang="en-US" altLang="ja-JP" dirty="0" smtClean="0">
                <a:solidFill>
                  <a:prstClr val="black"/>
                </a:solidFill>
              </a:rPr>
              <a:t>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315200" y="25831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3729990" y="402717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181600" y="401574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3729990" y="260985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170170" y="258699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894070" y="25908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882640" y="399669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345680" y="40309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8054340" y="260223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8054340" y="40309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3013710" y="260223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2990850" y="401955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1584960" y="26136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53" y="4013518"/>
            <a:ext cx="231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円/楕円 39"/>
          <p:cNvSpPr/>
          <p:nvPr/>
        </p:nvSpPr>
        <p:spPr>
          <a:xfrm>
            <a:off x="5196840" y="18592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3722370" y="18592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5916930" y="189357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288530" y="185928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8054340" y="189357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5162550" y="40767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3745230" y="45339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3025140" y="19050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1607820" y="187071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2990850" y="4191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1562100" y="44196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70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45900" y="84755"/>
            <a:ext cx="7869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2-20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</a:rPr>
              <a:t>x</a:t>
            </a:r>
            <a:r>
              <a:rPr lang="ja-JP" altLang="en-US" dirty="0" smtClean="0">
                <a:solidFill>
                  <a:prstClr val="black"/>
                </a:solidFill>
              </a:rPr>
              <a:t>方向の並進と</a:t>
            </a:r>
            <a:r>
              <a:rPr lang="en-US" altLang="ja-JP" dirty="0" smtClean="0">
                <a:solidFill>
                  <a:prstClr val="black"/>
                </a:solidFill>
              </a:rPr>
              <a:t>4</a:t>
            </a:r>
            <a:r>
              <a:rPr lang="ja-JP" altLang="en-US" dirty="0" smtClean="0">
                <a:solidFill>
                  <a:prstClr val="black"/>
                </a:solidFill>
              </a:rPr>
              <a:t>回軸の対称操作のみから生じる二次元平面上の並進、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２回対称および４回対称。回転対称軸に種類と位置を示した。</a:t>
            </a:r>
            <a:r>
              <a:rPr lang="en-US" altLang="ja-JP" dirty="0" smtClean="0">
                <a:solidFill>
                  <a:prstClr val="black"/>
                </a:solidFill>
              </a:rPr>
              <a:t>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4" y="931499"/>
            <a:ext cx="7510463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1883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グループ化 45"/>
          <p:cNvGrpSpPr/>
          <p:nvPr/>
        </p:nvGrpSpPr>
        <p:grpSpPr>
          <a:xfrm>
            <a:off x="1948543" y="1360716"/>
            <a:ext cx="4495801" cy="4234541"/>
            <a:chOff x="1948543" y="1360716"/>
            <a:chExt cx="4495801" cy="4234541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3116036" y="3380015"/>
              <a:ext cx="2177143" cy="10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 flipV="1">
              <a:off x="2114551" y="1475016"/>
              <a:ext cx="1004207" cy="1943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2119995" y="3407227"/>
              <a:ext cx="987878" cy="20519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V="1">
              <a:off x="5331279" y="1534886"/>
              <a:ext cx="851806" cy="1845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312227" y="3394243"/>
              <a:ext cx="938896" cy="20649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二等辺三角形 23"/>
            <p:cNvSpPr/>
            <p:nvPr/>
          </p:nvSpPr>
          <p:spPr>
            <a:xfrm>
              <a:off x="1948543" y="5323114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>
              <a:off x="5965372" y="1436915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6128658" y="5290458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二等辺三角形 42"/>
            <p:cNvSpPr/>
            <p:nvPr/>
          </p:nvSpPr>
          <p:spPr>
            <a:xfrm>
              <a:off x="5138057" y="3243943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/>
            <p:cNvSpPr/>
            <p:nvPr/>
          </p:nvSpPr>
          <p:spPr>
            <a:xfrm>
              <a:off x="2960914" y="3233057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二等辺三角形 44"/>
            <p:cNvSpPr/>
            <p:nvPr/>
          </p:nvSpPr>
          <p:spPr>
            <a:xfrm>
              <a:off x="2024744" y="1360716"/>
              <a:ext cx="315686" cy="272143"/>
            </a:xfrm>
            <a:prstGeom prst="triangl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3940628" y="348342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046514" y="220979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867400" y="218802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926771" y="411479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00057" y="396239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982686" y="364671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942114" y="3624942"/>
            <a:ext cx="572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994263" y="78377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1551" y="83003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直線コネクタ 3"/>
          <p:cNvCxnSpPr>
            <a:endCxn id="25" idx="1"/>
          </p:cNvCxnSpPr>
          <p:nvPr/>
        </p:nvCxnSpPr>
        <p:spPr>
          <a:xfrm>
            <a:off x="2228307" y="1529990"/>
            <a:ext cx="3815987" cy="42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H="1" flipV="1">
            <a:off x="3086100" y="1543050"/>
            <a:ext cx="31569" cy="1826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 flipV="1">
            <a:off x="5273040" y="1546860"/>
            <a:ext cx="31569" cy="1826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937510" y="90297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078730" y="89535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05791" y="96682"/>
            <a:ext cx="846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2-21 </a:t>
            </a:r>
            <a:r>
              <a:rPr lang="ja-JP" altLang="en-US" dirty="0" smtClean="0">
                <a:solidFill>
                  <a:prstClr val="black"/>
                </a:solidFill>
              </a:rPr>
              <a:t> 並進と３回軸の組合せで生成する新たな３回軸同士は並進操作を満足する　</a:t>
            </a:r>
            <a:r>
              <a:rPr lang="en-US" altLang="ja-JP" dirty="0" smtClean="0">
                <a:solidFill>
                  <a:prstClr val="black"/>
                </a:solidFill>
              </a:rPr>
              <a:t>   </a:t>
            </a:r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76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45900" y="84755"/>
            <a:ext cx="7992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2-22</a:t>
            </a:r>
            <a:r>
              <a:rPr lang="ja-JP" altLang="en-US" dirty="0">
                <a:solidFill>
                  <a:prstClr val="black"/>
                </a:solidFill>
              </a:rPr>
              <a:t>　並進と３回軸の組合せ</a:t>
            </a:r>
            <a:r>
              <a:rPr lang="ja-JP" altLang="en-US" dirty="0" smtClean="0">
                <a:solidFill>
                  <a:prstClr val="black"/>
                </a:solidFill>
              </a:rPr>
              <a:t>で作られるト音記号の二次元繰り返しパターン　</a:t>
            </a:r>
            <a:r>
              <a:rPr lang="en-US" altLang="ja-JP" dirty="0" smtClean="0">
                <a:solidFill>
                  <a:prstClr val="black"/>
                </a:solidFill>
              </a:rPr>
              <a:t>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3" name="Picture 2" descr="L:\Current\NH_1\原稿（執筆中）\ブルーバックス（結晶）\原稿\図\p3 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9" y="412416"/>
            <a:ext cx="8388350" cy="59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983816" y="38118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単位胞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/>
        </p:nvGrpSpPr>
        <p:grpSpPr>
          <a:xfrm flipH="1">
            <a:off x="969646" y="2967332"/>
            <a:ext cx="2109787" cy="1233487"/>
            <a:chOff x="3138488" y="2657476"/>
            <a:chExt cx="2109787" cy="1233487"/>
          </a:xfrm>
        </p:grpSpPr>
        <p:cxnSp>
          <p:nvCxnSpPr>
            <p:cNvPr id="15" name="直線コネクタ 14"/>
            <p:cNvCxnSpPr/>
            <p:nvPr/>
          </p:nvCxnSpPr>
          <p:spPr>
            <a:xfrm flipH="1">
              <a:off x="4548187" y="2657476"/>
              <a:ext cx="700088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3138488" y="2671763"/>
              <a:ext cx="700088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3143250" y="3876675"/>
              <a:ext cx="1414463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3833812" y="2667000"/>
              <a:ext cx="1414463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直線矢印コネクタ 5"/>
          <p:cNvCxnSpPr/>
          <p:nvPr/>
        </p:nvCxnSpPr>
        <p:spPr>
          <a:xfrm flipH="1">
            <a:off x="3809980" y="2840304"/>
            <a:ext cx="381368" cy="971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110427" y="262660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回対称軸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27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5" y="644201"/>
            <a:ext cx="8129587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コネクタ 2"/>
          <p:cNvCxnSpPr/>
          <p:nvPr/>
        </p:nvCxnSpPr>
        <p:spPr>
          <a:xfrm flipV="1">
            <a:off x="1709738" y="2014538"/>
            <a:ext cx="1385887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 flipH="1">
            <a:off x="1661127" y="817914"/>
            <a:ext cx="685800" cy="1209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2421731" y="775514"/>
            <a:ext cx="1347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268729" y="33051"/>
            <a:ext cx="7438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2-23   </a:t>
            </a:r>
            <a:r>
              <a:rPr lang="ja-JP" altLang="en-US" dirty="0" smtClean="0">
                <a:solidFill>
                  <a:prstClr val="black"/>
                </a:solidFill>
              </a:rPr>
              <a:t>並進操作と</a:t>
            </a:r>
            <a:r>
              <a:rPr lang="en-US" altLang="ja-JP" dirty="0" smtClean="0">
                <a:solidFill>
                  <a:prstClr val="black"/>
                </a:solidFill>
              </a:rPr>
              <a:t>3</a:t>
            </a:r>
            <a:r>
              <a:rPr lang="ja-JP" altLang="en-US" dirty="0" smtClean="0">
                <a:solidFill>
                  <a:prstClr val="black"/>
                </a:solidFill>
              </a:rPr>
              <a:t>回対称から生成し、二次元平面に広がる</a:t>
            </a:r>
            <a:r>
              <a:rPr lang="en-US" altLang="ja-JP" dirty="0" smtClean="0">
                <a:solidFill>
                  <a:prstClr val="black"/>
                </a:solidFill>
              </a:rPr>
              <a:t>  </a:t>
            </a:r>
            <a:r>
              <a:rPr lang="ja-JP" altLang="en-US" dirty="0" smtClean="0">
                <a:solidFill>
                  <a:prstClr val="black"/>
                </a:solidFill>
              </a:rPr>
              <a:t>３回対称軸</a:t>
            </a:r>
            <a:r>
              <a:rPr lang="en-US" altLang="ja-JP" dirty="0" smtClean="0">
                <a:solidFill>
                  <a:prstClr val="black"/>
                </a:solidFill>
              </a:rPr>
              <a:t>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94901" y="19830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単位胞</a:t>
            </a:r>
            <a:endParaRPr kumimoji="1"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3082026" y="809626"/>
            <a:ext cx="685800" cy="1209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326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940628" y="348342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46514" y="2209799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9280" y="2318657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2686" y="364671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42114" y="3624942"/>
            <a:ext cx="572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A’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04259" y="121128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0928" y="107941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20638" y="1152351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85607" y="108535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2266951" y="1627416"/>
            <a:ext cx="4068534" cy="1943099"/>
            <a:chOff x="2114551" y="1475016"/>
            <a:chExt cx="4068534" cy="1943099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3116036" y="3380015"/>
              <a:ext cx="2177143" cy="108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H="1" flipV="1">
              <a:off x="2114551" y="1475016"/>
              <a:ext cx="1004207" cy="1943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V="1">
              <a:off x="5331279" y="1534886"/>
              <a:ext cx="851806" cy="1845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コネクタ 35"/>
          <p:cNvCxnSpPr/>
          <p:nvPr/>
        </p:nvCxnSpPr>
        <p:spPr>
          <a:xfrm>
            <a:off x="2261954" y="1646764"/>
            <a:ext cx="4091345" cy="6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H="1" flipV="1">
            <a:off x="3221174" y="1677750"/>
            <a:ext cx="60772" cy="1891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H="1" flipV="1">
            <a:off x="5425441" y="1699261"/>
            <a:ext cx="37208" cy="1827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七角形 42"/>
          <p:cNvSpPr/>
          <p:nvPr/>
        </p:nvSpPr>
        <p:spPr>
          <a:xfrm>
            <a:off x="6234546" y="1567543"/>
            <a:ext cx="213756" cy="26125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七角形 43"/>
          <p:cNvSpPr/>
          <p:nvPr/>
        </p:nvSpPr>
        <p:spPr>
          <a:xfrm>
            <a:off x="5365668" y="3394364"/>
            <a:ext cx="213756" cy="26125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七角形 44"/>
          <p:cNvSpPr/>
          <p:nvPr/>
        </p:nvSpPr>
        <p:spPr>
          <a:xfrm>
            <a:off x="2171205" y="1506187"/>
            <a:ext cx="213756" cy="26125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七角形 45"/>
          <p:cNvSpPr/>
          <p:nvPr/>
        </p:nvSpPr>
        <p:spPr>
          <a:xfrm>
            <a:off x="3156858" y="3406239"/>
            <a:ext cx="213756" cy="261257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420093" y="256507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α</a:t>
            </a:r>
            <a:endParaRPr kumimoji="1" lang="ja-JP" altLang="en-US" sz="28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045034" y="258684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α</a:t>
            </a:r>
            <a:endParaRPr kumimoji="1" lang="ja-JP" altLang="en-US" sz="2800" dirty="0"/>
          </a:p>
        </p:txBody>
      </p:sp>
      <p:sp>
        <p:nvSpPr>
          <p:cNvPr id="50" name="円弧 49"/>
          <p:cNvSpPr/>
          <p:nvPr/>
        </p:nvSpPr>
        <p:spPr>
          <a:xfrm>
            <a:off x="2945081" y="3040083"/>
            <a:ext cx="914400" cy="914400"/>
          </a:xfrm>
          <a:prstGeom prst="arc">
            <a:avLst>
              <a:gd name="adj1" fmla="val 13523069"/>
              <a:gd name="adj2" fmla="val 0"/>
            </a:avLst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弧 51"/>
          <p:cNvSpPr/>
          <p:nvPr/>
        </p:nvSpPr>
        <p:spPr>
          <a:xfrm flipH="1">
            <a:off x="5011386" y="3099461"/>
            <a:ext cx="914400" cy="914400"/>
          </a:xfrm>
          <a:prstGeom prst="arc">
            <a:avLst>
              <a:gd name="adj1" fmla="val 14588368"/>
              <a:gd name="adj2" fmla="val 0"/>
            </a:avLst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186523" y="0"/>
            <a:ext cx="6226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2-24 </a:t>
            </a:r>
            <a:r>
              <a:rPr lang="ja-JP" altLang="en-US" dirty="0" smtClean="0">
                <a:solidFill>
                  <a:prstClr val="black"/>
                </a:solidFill>
              </a:rPr>
              <a:t>並進と回転対称で新たに作られる回転対称軸の位置</a:t>
            </a:r>
            <a:r>
              <a:rPr lang="en-US" altLang="ja-JP" dirty="0" smtClean="0">
                <a:solidFill>
                  <a:prstClr val="black"/>
                </a:solidFill>
              </a:rPr>
              <a:t>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2163710" y="654525"/>
            <a:ext cx="1284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ja-JP" sz="2800" dirty="0" err="1" smtClean="0">
                <a:latin typeface="Times New Roman" pitchFamily="18" charset="0"/>
                <a:cs typeface="Times New Roman" pitchFamily="18" charset="0"/>
              </a:rPr>
              <a:t>Tcos</a:t>
            </a:r>
            <a:r>
              <a:rPr lang="en-US" altLang="ja-JP" sz="2800" dirty="0" err="1" smtClean="0">
                <a:latin typeface="Symbol" pitchFamily="18" charset="2"/>
              </a:rPr>
              <a:t>a</a:t>
            </a:r>
            <a:endParaRPr lang="ja-JP" altLang="en-US" sz="2800" dirty="0">
              <a:latin typeface="Symbol" pitchFamily="18" charset="2"/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2157351" y="1197431"/>
            <a:ext cx="1132114" cy="1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211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717009"/>
              </p:ext>
            </p:extLst>
          </p:nvPr>
        </p:nvGraphicFramePr>
        <p:xfrm>
          <a:off x="1927757" y="2014514"/>
          <a:ext cx="6029500" cy="267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375"/>
                <a:gridCol w="1507375"/>
                <a:gridCol w="733898"/>
                <a:gridCol w="2280852"/>
              </a:tblGrid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cos</a:t>
                      </a:r>
                      <a:r>
                        <a:rPr kumimoji="1" lang="en-US" altLang="ja-JP" dirty="0" smtClean="0"/>
                        <a:t> α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α(°)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BB’=T</a:t>
                      </a:r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1-2cosα)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1/2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90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-1/2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60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3T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700644" y="676894"/>
            <a:ext cx="64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表　</a:t>
            </a:r>
            <a:r>
              <a:rPr lang="en-US" altLang="ja-JP" dirty="0" smtClean="0"/>
              <a:t>2-1</a:t>
            </a:r>
            <a:r>
              <a:rPr lang="ja-JP" altLang="en-US" dirty="0" smtClean="0"/>
              <a:t>　式</a:t>
            </a:r>
            <a:r>
              <a:rPr lang="en-US" altLang="ja-JP" dirty="0" smtClean="0"/>
              <a:t>(2-1)</a:t>
            </a:r>
            <a:r>
              <a:rPr lang="ja-JP" altLang="en-US" dirty="0" smtClean="0"/>
              <a:t>を満足する整数</a:t>
            </a:r>
            <a:r>
              <a:rPr lang="en-US" altLang="ja-JP" dirty="0" smtClean="0"/>
              <a:t>n</a:t>
            </a:r>
            <a:r>
              <a:rPr lang="ja-JP" altLang="en-US" dirty="0" smtClean="0"/>
              <a:t>と角度</a:t>
            </a:r>
            <a:r>
              <a:rPr lang="en-US" altLang="ja-JP" dirty="0" smtClean="0"/>
              <a:t>α</a:t>
            </a:r>
            <a:r>
              <a:rPr lang="ja-JP" altLang="en-US" dirty="0" smtClean="0"/>
              <a:t>の組合せ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5463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矢印コネクタ 7"/>
          <p:cNvCxnSpPr/>
          <p:nvPr/>
        </p:nvCxnSpPr>
        <p:spPr>
          <a:xfrm>
            <a:off x="3851920" y="548680"/>
            <a:ext cx="49955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90" y="2268781"/>
            <a:ext cx="6660960" cy="10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4" y="3710155"/>
            <a:ext cx="6660960" cy="10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56" y="5142348"/>
            <a:ext cx="6660960" cy="10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4" y="812718"/>
            <a:ext cx="6660960" cy="10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64" y="5117312"/>
            <a:ext cx="6660960" cy="10429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87" y="2266867"/>
            <a:ext cx="6660960" cy="10429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31" y="3711845"/>
            <a:ext cx="6660960" cy="10429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8903" y="2272513"/>
            <a:ext cx="6660960" cy="10429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8695" y="793667"/>
            <a:ext cx="6660960" cy="104298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3" name="グループ化 22"/>
          <p:cNvGrpSpPr/>
          <p:nvPr/>
        </p:nvGrpSpPr>
        <p:grpSpPr>
          <a:xfrm>
            <a:off x="3811980" y="3439887"/>
            <a:ext cx="1957449" cy="1415142"/>
            <a:chOff x="8787740" y="744188"/>
            <a:chExt cx="1957449" cy="1415142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9520052" y="756063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8787740" y="758042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8797637" y="2159330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10032669" y="744188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矢印コネクタ 14"/>
          <p:cNvCxnSpPr/>
          <p:nvPr/>
        </p:nvCxnSpPr>
        <p:spPr>
          <a:xfrm flipV="1">
            <a:off x="959556" y="553156"/>
            <a:ext cx="2878666" cy="573475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32178" y="5712178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a</a:t>
            </a:r>
            <a:endParaRPr kumimoji="1" lang="ja-JP" altLang="en-US" sz="3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630355" y="513645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b</a:t>
            </a:r>
            <a:endParaRPr kumimoji="1" lang="ja-JP" altLang="en-US" sz="3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51200" y="39511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0</a:t>
            </a:r>
            <a:endParaRPr kumimoji="1" lang="ja-JP" alt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222" y="101600"/>
            <a:ext cx="590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2-25 </a:t>
            </a:r>
            <a:r>
              <a:rPr lang="ja-JP" altLang="en-US" dirty="0"/>
              <a:t>　</a:t>
            </a:r>
            <a:r>
              <a:rPr lang="ja-JP" altLang="en-US" dirty="0" smtClean="0"/>
              <a:t>並進操作だけで二次元的に規則配列したト音記号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38222" y="489937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単位格子（単位胞）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2949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矢印コネクタ 7"/>
          <p:cNvCxnSpPr/>
          <p:nvPr/>
        </p:nvCxnSpPr>
        <p:spPr>
          <a:xfrm>
            <a:off x="3851920" y="548680"/>
            <a:ext cx="499555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-4718903" y="793667"/>
            <a:ext cx="18813450" cy="5391667"/>
            <a:chOff x="-4778280" y="758041"/>
            <a:chExt cx="18813450" cy="539166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13" y="2233155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47" y="3674529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3333" y="5106722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07" y="777092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587" y="5081686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210" y="2231241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854" y="3676219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78280" y="2236887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8072" y="758041"/>
              <a:ext cx="6660960" cy="104298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23" name="グループ化 22"/>
          <p:cNvGrpSpPr/>
          <p:nvPr/>
        </p:nvGrpSpPr>
        <p:grpSpPr>
          <a:xfrm>
            <a:off x="3811980" y="3439887"/>
            <a:ext cx="1957449" cy="1415142"/>
            <a:chOff x="8787740" y="744188"/>
            <a:chExt cx="1957449" cy="1415142"/>
          </a:xfrm>
        </p:grpSpPr>
        <p:cxnSp>
          <p:nvCxnSpPr>
            <p:cNvPr id="27" name="直線コネクタ 26"/>
            <p:cNvCxnSpPr/>
            <p:nvPr/>
          </p:nvCxnSpPr>
          <p:spPr>
            <a:xfrm>
              <a:off x="9520052" y="756063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>
              <a:off x="8787740" y="758042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8797637" y="2159330"/>
              <a:ext cx="12231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10032669" y="744188"/>
              <a:ext cx="712520" cy="1401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矢印コネクタ 14"/>
          <p:cNvCxnSpPr/>
          <p:nvPr/>
        </p:nvCxnSpPr>
        <p:spPr>
          <a:xfrm flipV="1">
            <a:off x="959556" y="553156"/>
            <a:ext cx="2878666" cy="573475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9331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1241630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411760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4842030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3626895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6057165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7272300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476545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1691680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2906815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4121950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/>
        </p:nvSpPr>
        <p:spPr>
          <a:xfrm>
            <a:off x="5337085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6552220" y="266391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7767355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8982490" y="270892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8487435" y="122375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6327195" y="554423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497325" y="554423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8757465" y="5544235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926595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2141730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3356865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4572000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5787135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7002270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8217405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9432540" y="414908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5112060" y="558924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3896925" y="558924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2681790" y="558924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1466655" y="558924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251520" y="5589240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4489" y="146756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2-26 </a:t>
            </a:r>
            <a:r>
              <a:rPr kumimoji="1" lang="ja-JP" altLang="en-US" dirty="0" smtClean="0"/>
              <a:t>ト音記号内の代表点の配列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6240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3986935" y="-2691680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</a:t>
            </a:r>
            <a:r>
              <a:rPr lang="en-US" altLang="ja-JP" dirty="0">
                <a:solidFill>
                  <a:prstClr val="black"/>
                </a:solidFill>
              </a:rPr>
              <a:t>9</a:t>
            </a:r>
            <a:r>
              <a:rPr lang="en-US" altLang="ja-JP" dirty="0" smtClean="0">
                <a:solidFill>
                  <a:prstClr val="black"/>
                </a:solidFill>
              </a:rPr>
              <a:t>     </a:t>
            </a:r>
            <a:r>
              <a:rPr lang="ja-JP" altLang="en-US" dirty="0" smtClean="0">
                <a:solidFill>
                  <a:prstClr val="black"/>
                </a:solidFill>
              </a:rPr>
              <a:t>最も単純な壁紙の</a:t>
            </a:r>
            <a:r>
              <a:rPr lang="ja-JP" altLang="en-US" dirty="0">
                <a:solidFill>
                  <a:prstClr val="black"/>
                </a:solidFill>
              </a:rPr>
              <a:t>パターン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-51925" y="683695"/>
            <a:ext cx="9257786" cy="6274815"/>
            <a:chOff x="488135" y="728700"/>
            <a:chExt cx="9257786" cy="6274815"/>
          </a:xfrm>
        </p:grpSpPr>
        <p:cxnSp>
          <p:nvCxnSpPr>
            <p:cNvPr id="14" name="直線コネクタ 13"/>
            <p:cNvCxnSpPr/>
            <p:nvPr/>
          </p:nvCxnSpPr>
          <p:spPr>
            <a:xfrm flipV="1">
              <a:off x="731971" y="1268760"/>
              <a:ext cx="8340529" cy="673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488135" y="2753925"/>
              <a:ext cx="8973159" cy="0"/>
            </a:xfrm>
            <a:prstGeom prst="line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664238" y="5634245"/>
              <a:ext cx="8479762" cy="1004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 flipV="1">
              <a:off x="573111" y="835228"/>
              <a:ext cx="2122311" cy="4255910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V="1">
              <a:off x="2231740" y="863715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/>
            <p:nvPr/>
          </p:nvCxnSpPr>
          <p:spPr>
            <a:xfrm flipV="1">
              <a:off x="3491880" y="728700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 flipV="1">
              <a:off x="6867255" y="1268760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>
              <a:stCxn id="33" idx="3"/>
            </p:cNvCxnSpPr>
            <p:nvPr/>
          </p:nvCxnSpPr>
          <p:spPr>
            <a:xfrm flipV="1">
              <a:off x="527050" y="761102"/>
              <a:ext cx="1015545" cy="2024646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/>
            <p:cNvCxnSpPr/>
            <p:nvPr/>
          </p:nvCxnSpPr>
          <p:spPr>
            <a:xfrm flipV="1">
              <a:off x="8172451" y="4014074"/>
              <a:ext cx="1440184" cy="2888931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円/楕円 20"/>
            <p:cNvSpPr/>
            <p:nvPr/>
          </p:nvSpPr>
          <p:spPr>
            <a:xfrm>
              <a:off x="124163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241176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84203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362689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05716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31730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13868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169168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290681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412195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529208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655222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776735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893748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853244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632719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749732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97160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218673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40187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457200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704727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821740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875746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511206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385192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268179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146665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V="1">
              <a:off x="1105678" y="835227"/>
              <a:ext cx="2808672" cy="5673234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円/楕円 72"/>
            <p:cNvSpPr/>
            <p:nvPr/>
          </p:nvSpPr>
          <p:spPr>
            <a:xfrm>
              <a:off x="583214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141730" y="239388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76645" y="378904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311860" y="2348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円弧 10"/>
          <p:cNvSpPr/>
          <p:nvPr/>
        </p:nvSpPr>
        <p:spPr>
          <a:xfrm flipV="1">
            <a:off x="1916705" y="2258870"/>
            <a:ext cx="914400" cy="914400"/>
          </a:xfrm>
          <a:prstGeom prst="arc">
            <a:avLst>
              <a:gd name="adj1" fmla="val 15035865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2753925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itchFamily="18" charset="2"/>
              </a:rPr>
              <a:t>g</a:t>
            </a:r>
            <a:endParaRPr kumimoji="1" lang="ja-JP" altLang="en-US" dirty="0">
              <a:latin typeface="Symbol" pitchFamily="18" charset="2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4391980" y="3383995"/>
            <a:ext cx="1957449" cy="1415142"/>
            <a:chOff x="4391980" y="3383995"/>
            <a:chExt cx="1957449" cy="1415142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7085" y="3519010"/>
              <a:ext cx="679450" cy="10398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5" name="グループ化 74"/>
            <p:cNvGrpSpPr/>
            <p:nvPr/>
          </p:nvGrpSpPr>
          <p:grpSpPr>
            <a:xfrm>
              <a:off x="4391980" y="3383995"/>
              <a:ext cx="1957449" cy="1415142"/>
              <a:chOff x="8787740" y="744188"/>
              <a:chExt cx="1957449" cy="1415142"/>
            </a:xfrm>
          </p:grpSpPr>
          <p:cxnSp>
            <p:nvCxnSpPr>
              <p:cNvPr id="76" name="直線コネクタ 75"/>
              <p:cNvCxnSpPr/>
              <p:nvPr/>
            </p:nvCxnSpPr>
            <p:spPr>
              <a:xfrm>
                <a:off x="9520052" y="756063"/>
                <a:ext cx="1223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H="1">
                <a:off x="8787740" y="758042"/>
                <a:ext cx="712520" cy="14012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>
                <a:off x="8797637" y="2159330"/>
                <a:ext cx="1223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H="1">
                <a:off x="10032669" y="744188"/>
                <a:ext cx="712520" cy="14012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テキスト ボックス 7"/>
          <p:cNvSpPr txBox="1"/>
          <p:nvPr/>
        </p:nvSpPr>
        <p:spPr>
          <a:xfrm>
            <a:off x="316088" y="0"/>
            <a:ext cx="806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2-27 </a:t>
            </a:r>
            <a:r>
              <a:rPr kumimoji="1" lang="ja-JP" altLang="en-US" dirty="0" smtClean="0"/>
              <a:t>代表点からなる格子。各格子点に単位胞に相当する領域を貼りつければ、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二次元空間（面）をすべて</a:t>
            </a:r>
            <a:r>
              <a:rPr lang="ja-JP" altLang="en-US" dirty="0"/>
              <a:t>隙間</a:t>
            </a:r>
            <a:r>
              <a:rPr lang="ja-JP" altLang="en-US" dirty="0" smtClean="0"/>
              <a:t>なく、また重なりなく埋め尽くすことができる。</a:t>
            </a:r>
            <a:endParaRPr kumimoji="1" lang="ja-JP" altLang="en-US" dirty="0"/>
          </a:p>
        </p:txBody>
      </p:sp>
      <p:sp>
        <p:nvSpPr>
          <p:cNvPr id="80" name="円/楕円 79"/>
          <p:cNvSpPr/>
          <p:nvPr/>
        </p:nvSpPr>
        <p:spPr>
          <a:xfrm>
            <a:off x="5299460" y="4076679"/>
            <a:ext cx="90010" cy="90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1" name="グループ化 80"/>
          <p:cNvGrpSpPr/>
          <p:nvPr/>
        </p:nvGrpSpPr>
        <p:grpSpPr>
          <a:xfrm>
            <a:off x="5625035" y="3391616"/>
            <a:ext cx="1957449" cy="1415142"/>
            <a:chOff x="4391980" y="3383995"/>
            <a:chExt cx="1957449" cy="1415142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7085" y="3519010"/>
              <a:ext cx="679450" cy="1039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3" name="グループ化 82"/>
            <p:cNvGrpSpPr/>
            <p:nvPr/>
          </p:nvGrpSpPr>
          <p:grpSpPr>
            <a:xfrm>
              <a:off x="4391980" y="3383995"/>
              <a:ext cx="1957449" cy="1415142"/>
              <a:chOff x="8787740" y="744188"/>
              <a:chExt cx="1957449" cy="1415142"/>
            </a:xfrm>
          </p:grpSpPr>
          <p:cxnSp>
            <p:nvCxnSpPr>
              <p:cNvPr id="84" name="直線コネクタ 83"/>
              <p:cNvCxnSpPr/>
              <p:nvPr/>
            </p:nvCxnSpPr>
            <p:spPr>
              <a:xfrm>
                <a:off x="9520052" y="756063"/>
                <a:ext cx="1223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H="1">
                <a:off x="8787740" y="758042"/>
                <a:ext cx="712520" cy="14012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8797637" y="2159330"/>
                <a:ext cx="122315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 flipH="1">
                <a:off x="10032669" y="744188"/>
                <a:ext cx="712520" cy="14012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矢印コネクタ 87"/>
          <p:cNvCxnSpPr/>
          <p:nvPr/>
        </p:nvCxnSpPr>
        <p:spPr>
          <a:xfrm flipV="1">
            <a:off x="4165386" y="751358"/>
            <a:ext cx="2878666" cy="5734755"/>
          </a:xfrm>
          <a:prstGeom prst="straightConnector1">
            <a:avLst/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 flipV="1">
            <a:off x="5367660" y="813446"/>
            <a:ext cx="2878666" cy="5734755"/>
          </a:xfrm>
          <a:prstGeom prst="straightConnector1">
            <a:avLst/>
          </a:prstGeom>
          <a:ln w="2540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321733" y="4148664"/>
            <a:ext cx="8308921" cy="173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802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Current\NH_1\原稿（執筆中）\ブルーバックス（結晶）\原稿\図\crystal\lysozy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0" y="749660"/>
            <a:ext cx="7500833" cy="5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55600" y="152400"/>
            <a:ext cx="521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1-6</a:t>
            </a:r>
            <a:r>
              <a:rPr lang="ja-JP" altLang="en-US" dirty="0" smtClean="0"/>
              <a:t>　リゾチーム（鶏の卵白から取ったもの）の結晶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494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1901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37" y="3531451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87" y="352212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50" y="207885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70" y="351901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7885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56" y="2085206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351901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677" y="2085206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34" y="601639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05" y="601638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93" y="601639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725" y="601639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74" y="601639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1" y="4968365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11" y="4959034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068" y="4968365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01" y="4968365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350" y="4931042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5" y="2078850"/>
            <a:ext cx="858132" cy="126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3986935" y="-2691680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2-1</a:t>
            </a:r>
            <a:r>
              <a:rPr lang="en-US" altLang="ja-JP" dirty="0">
                <a:solidFill>
                  <a:prstClr val="black"/>
                </a:solidFill>
              </a:rPr>
              <a:t>9</a:t>
            </a:r>
            <a:r>
              <a:rPr lang="en-US" altLang="ja-JP" dirty="0" smtClean="0">
                <a:solidFill>
                  <a:prstClr val="black"/>
                </a:solidFill>
              </a:rPr>
              <a:t>     </a:t>
            </a:r>
            <a:r>
              <a:rPr lang="ja-JP" altLang="en-US" dirty="0" smtClean="0">
                <a:solidFill>
                  <a:prstClr val="black"/>
                </a:solidFill>
              </a:rPr>
              <a:t>最も単純な壁紙の</a:t>
            </a:r>
            <a:r>
              <a:rPr lang="ja-JP" altLang="en-US" dirty="0">
                <a:solidFill>
                  <a:prstClr val="black"/>
                </a:solidFill>
              </a:rPr>
              <a:t>パターン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0841" y="638690"/>
            <a:ext cx="9035020" cy="6319820"/>
            <a:chOff x="710901" y="683695"/>
            <a:chExt cx="9035020" cy="6319820"/>
          </a:xfrm>
        </p:grpSpPr>
        <p:cxnSp>
          <p:nvCxnSpPr>
            <p:cNvPr id="59" name="直線コネクタ 58"/>
            <p:cNvCxnSpPr/>
            <p:nvPr/>
          </p:nvCxnSpPr>
          <p:spPr>
            <a:xfrm>
              <a:off x="710901" y="4194085"/>
              <a:ext cx="897315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815482" y="1267877"/>
              <a:ext cx="8257018" cy="88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782431" y="2753925"/>
              <a:ext cx="8577263" cy="12246"/>
            </a:xfrm>
            <a:prstGeom prst="line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804465" y="5634245"/>
              <a:ext cx="8339535" cy="73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 flipV="1">
              <a:off x="760397" y="695000"/>
              <a:ext cx="2005070" cy="3999123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V="1">
              <a:off x="2231740" y="863715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/>
            <p:nvPr/>
          </p:nvCxnSpPr>
          <p:spPr>
            <a:xfrm flipV="1">
              <a:off x="3491880" y="728700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 flipV="1">
              <a:off x="4722380" y="790718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flipV="1">
              <a:off x="5967155" y="683695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 flipV="1">
              <a:off x="6867255" y="1268760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>
            <a:xfrm flipV="1">
              <a:off x="1106615" y="683695"/>
              <a:ext cx="2878666" cy="5734755"/>
            </a:xfrm>
            <a:prstGeom prst="straightConnector1">
              <a:avLst/>
            </a:prstGeom>
            <a:ln w="2540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円/楕円 20"/>
            <p:cNvSpPr/>
            <p:nvPr/>
          </p:nvSpPr>
          <p:spPr>
            <a:xfrm>
              <a:off x="124163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241176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484203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362689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05716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317305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169168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290681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412195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529208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6552220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776735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8937485" y="270892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8532440" y="1223755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632719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749732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97160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218673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40187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457200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704727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8217405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875746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511206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385192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2681790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1466655" y="558924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V="1">
              <a:off x="1061610" y="773705"/>
              <a:ext cx="2878666" cy="5734755"/>
            </a:xfrm>
            <a:prstGeom prst="straightConnector1">
              <a:avLst/>
            </a:prstGeom>
            <a:ln w="254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円/楕円 72"/>
            <p:cNvSpPr/>
            <p:nvPr/>
          </p:nvSpPr>
          <p:spPr>
            <a:xfrm>
              <a:off x="5832140" y="4149080"/>
              <a:ext cx="90010" cy="9001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186735" y="243889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6635" y="423909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536885" y="2168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円弧 10"/>
          <p:cNvSpPr/>
          <p:nvPr/>
        </p:nvSpPr>
        <p:spPr>
          <a:xfrm flipV="1">
            <a:off x="1916705" y="2258870"/>
            <a:ext cx="914400" cy="914400"/>
          </a:xfrm>
          <a:prstGeom prst="arc">
            <a:avLst>
              <a:gd name="adj1" fmla="val 15035865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21750" y="279893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ymbol" pitchFamily="18" charset="2"/>
              </a:rPr>
              <a:t>g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6270" y="44066"/>
            <a:ext cx="8438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2-28  </a:t>
            </a:r>
            <a:r>
              <a:rPr kumimoji="1" lang="ja-JP" altLang="en-US" dirty="0" smtClean="0"/>
              <a:t>単位格子中に２回対称で関係付けられる２</a:t>
            </a:r>
            <a:r>
              <a:rPr lang="ja-JP" altLang="en-US" dirty="0"/>
              <a:t>個</a:t>
            </a:r>
            <a:r>
              <a:rPr lang="ja-JP" altLang="en-US" dirty="0" smtClean="0"/>
              <a:t>のト音記号がある場合。２回軸を</a:t>
            </a:r>
            <a:endParaRPr lang="en-US" altLang="ja-JP" dirty="0" smtClean="0"/>
          </a:p>
          <a:p>
            <a:r>
              <a:rPr kumimoji="1" lang="ja-JP" altLang="en-US" dirty="0" smtClean="0"/>
              <a:t>格子点に一致させると、斜交格子を取ることができる。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56374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102252" y="752219"/>
            <a:ext cx="3904956" cy="2788089"/>
            <a:chOff x="941060" y="899534"/>
            <a:chExt cx="7231400" cy="5163129"/>
          </a:xfrm>
        </p:grpSpPr>
        <p:cxnSp>
          <p:nvCxnSpPr>
            <p:cNvPr id="3" name="直線コネクタ 2"/>
            <p:cNvCxnSpPr/>
            <p:nvPr/>
          </p:nvCxnSpPr>
          <p:spPr>
            <a:xfrm>
              <a:off x="971540" y="1268724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971540" y="1988816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941060" y="2701284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941060" y="3423660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941060" y="4146036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968492" y="4859268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971540" y="5589276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452368" y="908678"/>
              <a:ext cx="0" cy="50406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993896" y="899534"/>
              <a:ext cx="0" cy="50406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1691640" y="899534"/>
              <a:ext cx="0" cy="50406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7452368" y="908678"/>
              <a:ext cx="1" cy="50406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3133344" y="905630"/>
              <a:ext cx="0" cy="50406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4572000" y="908678"/>
              <a:ext cx="12192" cy="515398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3076732" y="334086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5" name="円弧 1024"/>
            <p:cNvSpPr/>
            <p:nvPr/>
          </p:nvSpPr>
          <p:spPr>
            <a:xfrm rot="5400000">
              <a:off x="2924361" y="3132962"/>
              <a:ext cx="540069" cy="540069"/>
            </a:xfrm>
            <a:prstGeom prst="arc">
              <a:avLst>
                <a:gd name="adj1" fmla="val 4981963"/>
                <a:gd name="adj2" fmla="val 16431094"/>
              </a:avLst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7" name="テキスト ボックス 1026"/>
            <p:cNvSpPr txBox="1"/>
            <p:nvPr/>
          </p:nvSpPr>
          <p:spPr>
            <a:xfrm>
              <a:off x="2870070" y="170992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8" name="テキスト ボックス 1027"/>
            <p:cNvSpPr txBox="1"/>
            <p:nvPr/>
          </p:nvSpPr>
          <p:spPr>
            <a:xfrm>
              <a:off x="2897502" y="2398577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9" name="テキスト ボックス 1028"/>
            <p:cNvSpPr txBox="1"/>
            <p:nvPr/>
          </p:nvSpPr>
          <p:spPr>
            <a:xfrm>
              <a:off x="4301110" y="166077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31" name="直線矢印コネクタ 1030"/>
            <p:cNvCxnSpPr/>
            <p:nvPr/>
          </p:nvCxnSpPr>
          <p:spPr>
            <a:xfrm>
              <a:off x="3134116" y="2189411"/>
              <a:ext cx="0" cy="540069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rot="16200000">
              <a:off x="4301965" y="1718781"/>
              <a:ext cx="0" cy="540069"/>
            </a:xfrm>
            <a:prstGeom prst="straightConnector1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165349" y="12761"/>
            <a:ext cx="571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2-29 </a:t>
            </a:r>
            <a:r>
              <a:rPr lang="ja-JP" altLang="en-US" dirty="0"/>
              <a:t>長方形</a:t>
            </a:r>
            <a:r>
              <a:rPr lang="ja-JP" altLang="en-US" dirty="0" smtClean="0"/>
              <a:t>格子</a:t>
            </a:r>
            <a:r>
              <a:rPr lang="en-US" altLang="ja-JP" dirty="0" smtClean="0"/>
              <a:t>(a)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正方格子</a:t>
            </a:r>
            <a:r>
              <a:rPr lang="en-US" altLang="ja-JP" dirty="0" smtClean="0"/>
              <a:t>(b)</a:t>
            </a:r>
            <a:r>
              <a:rPr lang="ja-JP" altLang="en-US" dirty="0" smtClean="0"/>
              <a:t>および六角形格子</a:t>
            </a:r>
            <a:r>
              <a:rPr lang="en-US" altLang="ja-JP" dirty="0" smtClean="0"/>
              <a:t>(c)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4675484" y="675816"/>
            <a:ext cx="3890141" cy="2830682"/>
            <a:chOff x="968492" y="887342"/>
            <a:chExt cx="7203968" cy="5242003"/>
          </a:xfrm>
        </p:grpSpPr>
        <p:cxnSp>
          <p:nvCxnSpPr>
            <p:cNvPr id="27" name="直線コネクタ 26"/>
            <p:cNvCxnSpPr>
              <a:cxnSpLocks noChangeAspect="1"/>
            </p:cNvCxnSpPr>
            <p:nvPr/>
          </p:nvCxnSpPr>
          <p:spPr>
            <a:xfrm>
              <a:off x="971540" y="1268724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>
              <a:cxnSpLocks noChangeAspect="1"/>
            </p:cNvCxnSpPr>
            <p:nvPr/>
          </p:nvCxnSpPr>
          <p:spPr>
            <a:xfrm>
              <a:off x="971540" y="1988816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>
              <a:cxnSpLocks noChangeAspect="1"/>
            </p:cNvCxnSpPr>
            <p:nvPr/>
          </p:nvCxnSpPr>
          <p:spPr>
            <a:xfrm>
              <a:off x="971540" y="2708908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cxnSpLocks noChangeAspect="1"/>
            </p:cNvCxnSpPr>
            <p:nvPr/>
          </p:nvCxnSpPr>
          <p:spPr>
            <a:xfrm>
              <a:off x="971540" y="3429000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>
              <a:cxnSpLocks noChangeAspect="1"/>
            </p:cNvCxnSpPr>
            <p:nvPr/>
          </p:nvCxnSpPr>
          <p:spPr>
            <a:xfrm>
              <a:off x="971540" y="4149092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>
              <a:cxnSpLocks noChangeAspect="1"/>
            </p:cNvCxnSpPr>
            <p:nvPr/>
          </p:nvCxnSpPr>
          <p:spPr>
            <a:xfrm>
              <a:off x="971540" y="4869184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cxnSpLocks noChangeAspect="1"/>
            </p:cNvCxnSpPr>
            <p:nvPr/>
          </p:nvCxnSpPr>
          <p:spPr>
            <a:xfrm>
              <a:off x="968492" y="5599932"/>
              <a:ext cx="720092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cxnSpLocks noChangeAspect="1"/>
            </p:cNvCxnSpPr>
            <p:nvPr/>
          </p:nvCxnSpPr>
          <p:spPr>
            <a:xfrm>
              <a:off x="8172460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cxnSpLocks noChangeAspect="1"/>
            </p:cNvCxnSpPr>
            <p:nvPr/>
          </p:nvCxnSpPr>
          <p:spPr>
            <a:xfrm>
              <a:off x="7452368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cxnSpLocks noChangeAspect="1"/>
            </p:cNvCxnSpPr>
            <p:nvPr/>
          </p:nvCxnSpPr>
          <p:spPr>
            <a:xfrm>
              <a:off x="6732276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>
              <a:cxnSpLocks noChangeAspect="1"/>
            </p:cNvCxnSpPr>
            <p:nvPr/>
          </p:nvCxnSpPr>
          <p:spPr>
            <a:xfrm>
              <a:off x="6012184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>
              <a:cxnSpLocks noChangeAspect="1"/>
            </p:cNvCxnSpPr>
            <p:nvPr/>
          </p:nvCxnSpPr>
          <p:spPr>
            <a:xfrm>
              <a:off x="5298196" y="905630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>
              <a:cxnSpLocks noChangeAspect="1"/>
            </p:cNvCxnSpPr>
            <p:nvPr/>
          </p:nvCxnSpPr>
          <p:spPr>
            <a:xfrm>
              <a:off x="4575820" y="887342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>
              <a:cxnSpLocks noChangeAspect="1"/>
            </p:cNvCxnSpPr>
            <p:nvPr/>
          </p:nvCxnSpPr>
          <p:spPr>
            <a:xfrm>
              <a:off x="3851908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>
              <a:cxnSpLocks noChangeAspect="1"/>
            </p:cNvCxnSpPr>
            <p:nvPr/>
          </p:nvCxnSpPr>
          <p:spPr>
            <a:xfrm>
              <a:off x="3131816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>
              <a:cxnSpLocks noChangeAspect="1"/>
            </p:cNvCxnSpPr>
            <p:nvPr/>
          </p:nvCxnSpPr>
          <p:spPr>
            <a:xfrm>
              <a:off x="2411724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>
              <a:cxnSpLocks noChangeAspect="1"/>
            </p:cNvCxnSpPr>
            <p:nvPr/>
          </p:nvCxnSpPr>
          <p:spPr>
            <a:xfrm>
              <a:off x="1691632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>
              <a:cxnSpLocks noChangeAspect="1"/>
            </p:cNvCxnSpPr>
            <p:nvPr/>
          </p:nvCxnSpPr>
          <p:spPr>
            <a:xfrm>
              <a:off x="971540" y="908678"/>
              <a:ext cx="0" cy="52206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>
              <a:cxnSpLocks noChangeAspect="1"/>
            </p:cNvCxnSpPr>
            <p:nvPr/>
          </p:nvCxnSpPr>
          <p:spPr>
            <a:xfrm>
              <a:off x="3131816" y="1988816"/>
              <a:ext cx="0" cy="54006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>
              <a:cxnSpLocks noChangeAspect="1"/>
            </p:cNvCxnSpPr>
            <p:nvPr/>
          </p:nvCxnSpPr>
          <p:spPr>
            <a:xfrm rot="16200000">
              <a:off x="3401851" y="1718781"/>
              <a:ext cx="0" cy="54006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/>
            <p:cNvSpPr txBox="1">
              <a:spLocks noChangeAspect="1"/>
            </p:cNvSpPr>
            <p:nvPr/>
          </p:nvSpPr>
          <p:spPr>
            <a:xfrm>
              <a:off x="2856931" y="165162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テキスト ボックス 49"/>
            <p:cNvSpPr txBox="1">
              <a:spLocks noChangeAspect="1"/>
            </p:cNvSpPr>
            <p:nvPr/>
          </p:nvSpPr>
          <p:spPr>
            <a:xfrm>
              <a:off x="2771770" y="234886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テキスト ボックス 50"/>
            <p:cNvSpPr txBox="1">
              <a:spLocks noChangeAspect="1"/>
            </p:cNvSpPr>
            <p:nvPr/>
          </p:nvSpPr>
          <p:spPr>
            <a:xfrm>
              <a:off x="3491862" y="16287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テキスト ボックス 51"/>
            <p:cNvSpPr txBox="1">
              <a:spLocks noChangeAspect="1"/>
            </p:cNvSpPr>
            <p:nvPr/>
          </p:nvSpPr>
          <p:spPr>
            <a:xfrm>
              <a:off x="3131816" y="19888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90</a:t>
              </a:r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°</a:t>
              </a:r>
              <a:endParaRPr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テキスト ボックス 52"/>
            <p:cNvSpPr txBox="1">
              <a:spLocks noChangeAspect="1"/>
            </p:cNvSpPr>
            <p:nvPr/>
          </p:nvSpPr>
          <p:spPr>
            <a:xfrm>
              <a:off x="4502839" y="333434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>
              <a:off x="4313684" y="3111244"/>
              <a:ext cx="540069" cy="540069"/>
            </a:xfrm>
            <a:prstGeom prst="arc">
              <a:avLst>
                <a:gd name="adj1" fmla="val 16200000"/>
                <a:gd name="adj2" fmla="val 596401"/>
              </a:avLst>
            </a:prstGeom>
            <a:ln w="1905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/>
          <p:cNvGrpSpPr>
            <a:grpSpLocks noChangeAspect="1"/>
          </p:cNvGrpSpPr>
          <p:nvPr/>
        </p:nvGrpSpPr>
        <p:grpSpPr>
          <a:xfrm>
            <a:off x="1775068" y="4142443"/>
            <a:ext cx="3184650" cy="2111226"/>
            <a:chOff x="1717542" y="1988816"/>
            <a:chExt cx="5897501" cy="3909679"/>
          </a:xfrm>
        </p:grpSpPr>
        <p:grpSp>
          <p:nvGrpSpPr>
            <p:cNvPr id="56" name="グループ化 55"/>
            <p:cNvGrpSpPr/>
            <p:nvPr/>
          </p:nvGrpSpPr>
          <p:grpSpPr>
            <a:xfrm rot="1800000">
              <a:off x="1717542" y="2295690"/>
              <a:ext cx="5846354" cy="3602805"/>
              <a:chOff x="1616289" y="1983904"/>
              <a:chExt cx="5846354" cy="3602805"/>
            </a:xfrm>
          </p:grpSpPr>
          <p:cxnSp>
            <p:nvCxnSpPr>
              <p:cNvPr id="78" name="直線コネクタ 77"/>
              <p:cNvCxnSpPr/>
              <p:nvPr/>
            </p:nvCxnSpPr>
            <p:spPr>
              <a:xfrm>
                <a:off x="1701907" y="1983904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1659098" y="2711657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>
                <a:off x="1700194" y="3420574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>
                <a:off x="1657385" y="4148327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>
                <a:off x="1659098" y="4858956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>
                <a:off x="1616289" y="5586709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グループ化 56"/>
            <p:cNvGrpSpPr/>
            <p:nvPr/>
          </p:nvGrpSpPr>
          <p:grpSpPr>
            <a:xfrm rot="-1800000">
              <a:off x="1768689" y="2136304"/>
              <a:ext cx="5846354" cy="3602805"/>
              <a:chOff x="1616289" y="1983904"/>
              <a:chExt cx="5846354" cy="3602805"/>
            </a:xfrm>
          </p:grpSpPr>
          <p:cxnSp>
            <p:nvCxnSpPr>
              <p:cNvPr id="72" name="直線コネクタ 71"/>
              <p:cNvCxnSpPr/>
              <p:nvPr/>
            </p:nvCxnSpPr>
            <p:spPr>
              <a:xfrm>
                <a:off x="1701907" y="1983904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1659098" y="2711657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1700194" y="3420574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1657385" y="4148327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1659098" y="4858956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>
                <a:off x="1616289" y="5586709"/>
                <a:ext cx="576073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直線矢印コネクタ 57"/>
            <p:cNvCxnSpPr/>
            <p:nvPr/>
          </p:nvCxnSpPr>
          <p:spPr>
            <a:xfrm rot="-3600000">
              <a:off x="4038600" y="2244769"/>
              <a:ext cx="0" cy="54006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rot="3600000">
              <a:off x="3571353" y="2235396"/>
              <a:ext cx="0" cy="54006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59"/>
            <p:cNvSpPr txBox="1"/>
            <p:nvPr/>
          </p:nvSpPr>
          <p:spPr>
            <a:xfrm>
              <a:off x="3671885" y="19888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131816" y="234886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211954" y="234886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kumimoji="1"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3450207" y="2441034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Times New Roman" pitchFamily="18" charset="0"/>
                  <a:cs typeface="Times New Roman" pitchFamily="18" charset="0"/>
                </a:rPr>
                <a:t>120</a:t>
              </a:r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°</a:t>
              </a:r>
              <a:endParaRPr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4391977" y="3609023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ja-JP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円弧 64"/>
            <p:cNvSpPr/>
            <p:nvPr/>
          </p:nvSpPr>
          <p:spPr>
            <a:xfrm>
              <a:off x="4489807" y="3418726"/>
              <a:ext cx="360045" cy="360045"/>
            </a:xfrm>
            <a:prstGeom prst="arc">
              <a:avLst>
                <a:gd name="adj1" fmla="val 18479637"/>
                <a:gd name="adj2" fmla="val 3177482"/>
              </a:avLst>
            </a:prstGeom>
            <a:ln w="15875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>
              <a:off x="4541178" y="4457767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5967573" y="4466329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rot="3600000">
              <a:off x="4894553" y="3837263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rot="3600000">
              <a:off x="5632580" y="5078724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rot="7200000">
              <a:off x="5594587" y="3798552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rot="7200000">
              <a:off x="4914780" y="5081109"/>
              <a:ext cx="10274" cy="82315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正方形/長方形 11"/>
          <p:cNvSpPr/>
          <p:nvPr/>
        </p:nvSpPr>
        <p:spPr>
          <a:xfrm>
            <a:off x="1917141" y="373986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(a)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6547468" y="316345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ja-JP" altLang="en-US" dirty="0" err="1" smtClean="0"/>
              <a:t>ｂ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3122050" y="3470997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</a:t>
            </a:r>
            <a:r>
              <a:rPr lang="ja-JP" altLang="en-US" dirty="0" err="1" smtClean="0"/>
              <a:t>ｃ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38475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 flipV="1">
            <a:off x="1691632" y="1628770"/>
            <a:ext cx="5040644" cy="252032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 flipV="1">
            <a:off x="1691632" y="2348862"/>
            <a:ext cx="5040644" cy="252032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V="1">
            <a:off x="1691632" y="908678"/>
            <a:ext cx="5040644" cy="252032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1691632" y="548632"/>
            <a:ext cx="4320552" cy="2160276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1691632" y="3068954"/>
            <a:ext cx="5040644" cy="252032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691632" y="548632"/>
            <a:ext cx="0" cy="50406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131816" y="548632"/>
            <a:ext cx="0" cy="50406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572000" y="548632"/>
            <a:ext cx="0" cy="50406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1511609" y="1268724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012184" y="548632"/>
            <a:ext cx="0" cy="504064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3131816" y="3789046"/>
            <a:ext cx="3600460" cy="180023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4572000" y="4509138"/>
            <a:ext cx="2160276" cy="1080138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1632" y="548632"/>
            <a:ext cx="2880368" cy="1440184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1691632" y="548632"/>
            <a:ext cx="1440184" cy="720092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>
            <a:off x="1511609" y="1988816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>
            <a:off x="1511609" y="2708908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1511609" y="3429000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H="1">
            <a:off x="1511609" y="4149092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1511609" y="4869184"/>
            <a:ext cx="522066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3131816" y="1988816"/>
            <a:ext cx="0" cy="5400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16200000">
            <a:off x="3401851" y="1718781"/>
            <a:ext cx="0" cy="5400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円/楕円 44"/>
          <p:cNvSpPr/>
          <p:nvPr/>
        </p:nvSpPr>
        <p:spPr>
          <a:xfrm>
            <a:off x="4548249" y="268475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4543487" y="19656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3105212" y="269427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3109974" y="19656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826854" y="224595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543193" y="17058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870921" y="16728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06775" y="110169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2-30</a:t>
            </a:r>
            <a:r>
              <a:rPr lang="en-US" altLang="ja-JP" dirty="0" smtClean="0"/>
              <a:t> </a:t>
            </a:r>
            <a:r>
              <a:rPr lang="ja-JP" altLang="en-US" dirty="0" smtClean="0"/>
              <a:t>　有心格子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53" name="直線矢印コネクタ 52"/>
          <p:cNvCxnSpPr/>
          <p:nvPr/>
        </p:nvCxnSpPr>
        <p:spPr>
          <a:xfrm flipH="1">
            <a:off x="2699133" y="1281899"/>
            <a:ext cx="408812" cy="2274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円/楕円 54"/>
          <p:cNvSpPr/>
          <p:nvPr/>
        </p:nvSpPr>
        <p:spPr>
          <a:xfrm>
            <a:off x="5993123" y="197617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1668773" y="19666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678298" y="4832640"/>
            <a:ext cx="4370069" cy="56277"/>
            <a:chOff x="1802123" y="6013740"/>
            <a:chExt cx="4370069" cy="56277"/>
          </a:xfrm>
        </p:grpSpPr>
        <p:sp>
          <p:nvSpPr>
            <p:cNvPr id="72" name="円/楕円 71"/>
            <p:cNvSpPr/>
            <p:nvPr/>
          </p:nvSpPr>
          <p:spPr>
            <a:xfrm>
              <a:off x="4676837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/楕円 72"/>
            <p:cNvSpPr/>
            <p:nvPr/>
          </p:nvSpPr>
          <p:spPr>
            <a:xfrm>
              <a:off x="3243324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/>
            <p:cNvSpPr/>
            <p:nvPr/>
          </p:nvSpPr>
          <p:spPr>
            <a:xfrm>
              <a:off x="6126473" y="602429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74"/>
            <p:cNvSpPr/>
            <p:nvPr/>
          </p:nvSpPr>
          <p:spPr>
            <a:xfrm>
              <a:off x="1802123" y="60147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1668773" y="4118265"/>
            <a:ext cx="4370069" cy="56277"/>
            <a:chOff x="1802123" y="6013740"/>
            <a:chExt cx="4370069" cy="56277"/>
          </a:xfrm>
        </p:grpSpPr>
        <p:sp>
          <p:nvSpPr>
            <p:cNvPr id="77" name="円/楕円 76"/>
            <p:cNvSpPr/>
            <p:nvPr/>
          </p:nvSpPr>
          <p:spPr>
            <a:xfrm>
              <a:off x="4676837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/>
            <p:nvPr/>
          </p:nvSpPr>
          <p:spPr>
            <a:xfrm>
              <a:off x="3243324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6126473" y="602429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1802123" y="60147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1678298" y="3403890"/>
            <a:ext cx="4370069" cy="56277"/>
            <a:chOff x="1802123" y="6013740"/>
            <a:chExt cx="4370069" cy="56277"/>
          </a:xfrm>
        </p:grpSpPr>
        <p:sp>
          <p:nvSpPr>
            <p:cNvPr id="82" name="円/楕円 81"/>
            <p:cNvSpPr/>
            <p:nvPr/>
          </p:nvSpPr>
          <p:spPr>
            <a:xfrm>
              <a:off x="4676837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3243324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6126473" y="602429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1802123" y="60147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6" name="グループ化 85"/>
          <p:cNvGrpSpPr/>
          <p:nvPr/>
        </p:nvGrpSpPr>
        <p:grpSpPr>
          <a:xfrm>
            <a:off x="1668773" y="1241715"/>
            <a:ext cx="4370069" cy="56277"/>
            <a:chOff x="1802123" y="6013740"/>
            <a:chExt cx="4370069" cy="56277"/>
          </a:xfrm>
        </p:grpSpPr>
        <p:sp>
          <p:nvSpPr>
            <p:cNvPr id="87" name="円/楕円 86"/>
            <p:cNvSpPr/>
            <p:nvPr/>
          </p:nvSpPr>
          <p:spPr>
            <a:xfrm>
              <a:off x="4676837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3243324" y="60137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6126473" y="602429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1802123" y="60147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円/楕円 91"/>
          <p:cNvSpPr/>
          <p:nvPr/>
        </p:nvSpPr>
        <p:spPr>
          <a:xfrm>
            <a:off x="1666937" y="26799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5993123" y="26810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/>
        </p:nvGrpSpPr>
        <p:grpSpPr>
          <a:xfrm>
            <a:off x="2395599" y="2318040"/>
            <a:ext cx="2909818" cy="46752"/>
            <a:chOff x="2395599" y="2318040"/>
            <a:chExt cx="2909818" cy="46752"/>
          </a:xfrm>
        </p:grpSpPr>
        <p:sp>
          <p:nvSpPr>
            <p:cNvPr id="8" name="円/楕円 7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92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94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6" name="グループ化 95"/>
          <p:cNvGrpSpPr/>
          <p:nvPr/>
        </p:nvGrpSpPr>
        <p:grpSpPr>
          <a:xfrm>
            <a:off x="2393763" y="3043317"/>
            <a:ext cx="2909818" cy="46752"/>
            <a:chOff x="2395599" y="2318040"/>
            <a:chExt cx="2909818" cy="46752"/>
          </a:xfrm>
        </p:grpSpPr>
        <p:sp>
          <p:nvSpPr>
            <p:cNvPr id="97" name="円/楕円 96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円/楕円 97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円/楕円 98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0" name="グループ化 99"/>
          <p:cNvGrpSpPr/>
          <p:nvPr/>
        </p:nvGrpSpPr>
        <p:grpSpPr>
          <a:xfrm>
            <a:off x="2382746" y="3792464"/>
            <a:ext cx="2909818" cy="46752"/>
            <a:chOff x="2395599" y="2318040"/>
            <a:chExt cx="2909818" cy="46752"/>
          </a:xfrm>
        </p:grpSpPr>
        <p:sp>
          <p:nvSpPr>
            <p:cNvPr id="101" name="円/楕円 100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101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円/楕円 102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2393763" y="4486527"/>
            <a:ext cx="2909818" cy="46752"/>
            <a:chOff x="2395599" y="2318040"/>
            <a:chExt cx="2909818" cy="46752"/>
          </a:xfrm>
        </p:grpSpPr>
        <p:sp>
          <p:nvSpPr>
            <p:cNvPr id="105" name="円/楕円 104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8" name="グループ化 107"/>
          <p:cNvGrpSpPr/>
          <p:nvPr/>
        </p:nvGrpSpPr>
        <p:grpSpPr>
          <a:xfrm>
            <a:off x="2393763" y="5213640"/>
            <a:ext cx="2909818" cy="46752"/>
            <a:chOff x="2395599" y="2318040"/>
            <a:chExt cx="2909818" cy="46752"/>
          </a:xfrm>
        </p:grpSpPr>
        <p:sp>
          <p:nvSpPr>
            <p:cNvPr id="109" name="円/楕円 108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円/楕円 110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2" name="グループ化 111"/>
          <p:cNvGrpSpPr/>
          <p:nvPr/>
        </p:nvGrpSpPr>
        <p:grpSpPr>
          <a:xfrm>
            <a:off x="2393763" y="1622141"/>
            <a:ext cx="2909818" cy="46752"/>
            <a:chOff x="2395599" y="2318040"/>
            <a:chExt cx="2909818" cy="46752"/>
          </a:xfrm>
        </p:grpSpPr>
        <p:sp>
          <p:nvSpPr>
            <p:cNvPr id="113" name="円/楕円 112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113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2393763" y="906045"/>
            <a:ext cx="2909818" cy="46752"/>
            <a:chOff x="2395599" y="2318040"/>
            <a:chExt cx="2909818" cy="46752"/>
          </a:xfrm>
        </p:grpSpPr>
        <p:sp>
          <p:nvSpPr>
            <p:cNvPr id="117" name="円/楕円 116"/>
            <p:cNvSpPr/>
            <p:nvPr/>
          </p:nvSpPr>
          <p:spPr>
            <a:xfrm>
              <a:off x="3829112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2395599" y="231804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5259698" y="2319073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0" name="直線矢印コネクタ 119"/>
          <p:cNvCxnSpPr/>
          <p:nvPr/>
        </p:nvCxnSpPr>
        <p:spPr>
          <a:xfrm rot="16200000">
            <a:off x="3400016" y="1000849"/>
            <a:ext cx="0" cy="5400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stCxn id="88" idx="3"/>
            <a:endCxn id="114" idx="7"/>
          </p:cNvCxnSpPr>
          <p:nvPr/>
        </p:nvCxnSpPr>
        <p:spPr>
          <a:xfrm flipH="1">
            <a:off x="2432787" y="1280739"/>
            <a:ext cx="683882" cy="3480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433509" y="1639131"/>
            <a:ext cx="146584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/>
          <p:cNvCxnSpPr/>
          <p:nvPr/>
        </p:nvCxnSpPr>
        <p:spPr>
          <a:xfrm flipH="1">
            <a:off x="3852127" y="1289920"/>
            <a:ext cx="683882" cy="3480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3117774" y="1994053"/>
            <a:ext cx="1454227" cy="70508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平行四辺形 127"/>
          <p:cNvSpPr/>
          <p:nvPr/>
        </p:nvSpPr>
        <p:spPr>
          <a:xfrm>
            <a:off x="2443909" y="1265105"/>
            <a:ext cx="2115238" cy="363557"/>
          </a:xfrm>
          <a:prstGeom prst="parallelogram">
            <a:avLst>
              <a:gd name="adj" fmla="val 16785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89570" y="126868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（</a:t>
            </a:r>
            <a:r>
              <a:rPr kumimoji="1" lang="en-US" altLang="ja-JP" dirty="0" smtClean="0"/>
              <a:t>A)</a:t>
            </a:r>
            <a:endParaRPr kumimoji="1" lang="ja-JP" altLang="en-US" dirty="0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960122" y="230805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lang="en-US" altLang="ja-JP" dirty="0"/>
              <a:t>B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3166430" y="201236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Symbol" pitchFamily="18" charset="2"/>
              </a:rPr>
              <a:t>g=90</a:t>
            </a:r>
            <a:r>
              <a:rPr lang="en-US" altLang="ja-JP" dirty="0" smtClean="0">
                <a:latin typeface="Symbol" pitchFamily="18" charset="2"/>
                <a:sym typeface="Symbol"/>
              </a:rPr>
              <a:t></a:t>
            </a:r>
            <a:endParaRPr kumimoji="1" lang="ja-JP" altLang="en-US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265649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097" y="0"/>
            <a:ext cx="441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表　</a:t>
            </a:r>
            <a:r>
              <a:rPr lang="en-US" altLang="ja-JP" dirty="0" smtClean="0"/>
              <a:t>2-2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389466"/>
              </p:ext>
            </p:extLst>
          </p:nvPr>
        </p:nvGraphicFramePr>
        <p:xfrm>
          <a:off x="2782805" y="60325"/>
          <a:ext cx="6096000" cy="665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/>
                <a:gridCol w="1219200"/>
                <a:gridCol w="1648827"/>
                <a:gridCol w="789573"/>
                <a:gridCol w="1219200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HM</a:t>
                      </a:r>
                      <a:r>
                        <a:rPr kumimoji="1" lang="ja-JP" altLang="en-US" dirty="0" smtClean="0"/>
                        <a:t>記号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回転軸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格子の型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439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平行四辺形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22132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平行四辺形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00318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長方形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pg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長方形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長方形（有心）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p2mm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長方形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p2gg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長方形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p2mg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長方形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c2mm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長方形（有心）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4, 2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正方形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p4mm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4,2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正方形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p4gm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4,2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正方形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六角形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p31m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六角形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p3m1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 smtClean="0"/>
                        <a:t>六角形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6,3,2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六角形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p6mm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6,3,2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六角形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07854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523" y="0"/>
            <a:ext cx="239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2-31  p2 </a:t>
            </a:r>
            <a:r>
              <a:rPr lang="ja-JP" altLang="en-US" dirty="0" smtClean="0">
                <a:solidFill>
                  <a:prstClr val="black"/>
                </a:solidFill>
              </a:rPr>
              <a:t>のパターン</a:t>
            </a:r>
            <a:r>
              <a:rPr lang="en-US" altLang="ja-JP" dirty="0" smtClean="0">
                <a:solidFill>
                  <a:prstClr val="black"/>
                </a:solidFill>
              </a:rPr>
              <a:t>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3206071" y="58786"/>
            <a:ext cx="5378805" cy="6824875"/>
            <a:chOff x="2069432" y="33125"/>
            <a:chExt cx="5378805" cy="6824875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2069432" y="33125"/>
              <a:ext cx="5378805" cy="6824875"/>
              <a:chOff x="2069432" y="33125"/>
              <a:chExt cx="5378805" cy="6824875"/>
            </a:xfrm>
          </p:grpSpPr>
          <p:pic>
            <p:nvPicPr>
              <p:cNvPr id="1026" name="Picture 2" descr="L:\Current\NH_1\原稿（執筆中）\ブルーバックス（結晶）\原稿\図\p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293" y="33125"/>
                <a:ext cx="4826559" cy="6824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テキスト ボックス 2"/>
              <p:cNvSpPr txBox="1"/>
              <p:nvPr/>
            </p:nvSpPr>
            <p:spPr>
              <a:xfrm>
                <a:off x="2069432" y="3585412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(A00)</a:t>
                </a:r>
                <a:endParaRPr kumimoji="1" lang="ja-JP" altLang="en-US" sz="1400" dirty="0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3424989" y="301591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(B00)</a:t>
                </a:r>
                <a:endParaRPr kumimoji="1" lang="ja-JP" altLang="en-US" sz="1400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3280611" y="3569371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(A10)</a:t>
                </a:r>
                <a:endParaRPr kumimoji="1" lang="ja-JP" altLang="en-US" sz="1400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4431633" y="3589423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(A20)</a:t>
                </a:r>
                <a:endParaRPr kumimoji="1" lang="ja-JP" altLang="en-US" sz="1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574632" y="3577392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(A30)</a:t>
                </a:r>
                <a:endParaRPr kumimoji="1" lang="ja-JP" altLang="en-US" sz="1400" dirty="0"/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2077453" y="2450434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(A01)</a:t>
                </a:r>
                <a:endParaRPr kumimoji="1" lang="ja-JP" altLang="en-US" sz="1400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292643" y="2426371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(A11)</a:t>
                </a:r>
                <a:endParaRPr kumimoji="1" lang="ja-JP" altLang="en-US" sz="1400" dirty="0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4423611" y="2438401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(A21)</a:t>
                </a:r>
                <a:endParaRPr kumimoji="1" lang="ja-JP" altLang="en-US" sz="14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5554579" y="2426371"/>
                <a:ext cx="5806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(A31)</a:t>
                </a:r>
                <a:endParaRPr kumimoji="1" lang="ja-JP" altLang="en-US" sz="14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4527883" y="2987841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(B10)</a:t>
                </a:r>
                <a:endParaRPr kumimoji="1" lang="ja-JP" altLang="en-US" sz="1400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5670884" y="3023937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(B20)</a:t>
                </a:r>
                <a:endParaRPr kumimoji="1" lang="ja-JP" altLang="en-US" sz="1400" dirty="0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6849979" y="301190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(B30)</a:t>
                </a:r>
                <a:endParaRPr kumimoji="1" lang="ja-JP" altLang="en-US" sz="1400" dirty="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3372852" y="1832811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(B01)</a:t>
                </a:r>
                <a:endParaRPr kumimoji="1" lang="ja-JP" altLang="en-US" sz="140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4563979" y="186890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(B11)</a:t>
                </a:r>
                <a:endParaRPr kumimoji="1" lang="ja-JP" altLang="en-US" sz="1400" dirty="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5682914" y="1868905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(B21)</a:t>
                </a:r>
                <a:endParaRPr kumimoji="1" lang="ja-JP" altLang="en-US" sz="1400" dirty="0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874041" y="1844843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(B31)</a:t>
                </a:r>
                <a:endParaRPr kumimoji="1" lang="ja-JP" altLang="en-US" sz="1400" dirty="0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2947737" y="3356810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5"/>
              <p:cNvSpPr/>
              <p:nvPr/>
            </p:nvSpPr>
            <p:spPr>
              <a:xfrm>
                <a:off x="4086726" y="3340768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5241758" y="3340768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6404811" y="3360821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2963779" y="2205789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4106779" y="2205789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5237748" y="2205789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6404810" y="2193757"/>
                <a:ext cx="192506" cy="19250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3" name="円/楕円 42"/>
            <p:cNvSpPr/>
            <p:nvPr/>
          </p:nvSpPr>
          <p:spPr>
            <a:xfrm>
              <a:off x="4708358" y="2217821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3549316" y="2815390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2979821" y="2811379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5827295" y="3372853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4704348" y="3368842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3545306" y="3364832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3561347" y="2213811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6408822" y="2787315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円/楕円 50"/>
            <p:cNvSpPr/>
            <p:nvPr/>
          </p:nvSpPr>
          <p:spPr>
            <a:xfrm>
              <a:off x="5839326" y="2795336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5269832" y="2791327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4688305" y="2799348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4118811" y="2807368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5835316" y="2225842"/>
              <a:ext cx="136358" cy="1363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7880909" y="48824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  <p:sp>
        <p:nvSpPr>
          <p:cNvPr id="25" name="平行四辺形 24"/>
          <p:cNvSpPr/>
          <p:nvPr/>
        </p:nvSpPr>
        <p:spPr>
          <a:xfrm>
            <a:off x="5913176" y="4621475"/>
            <a:ext cx="2257809" cy="1147761"/>
          </a:xfrm>
          <a:prstGeom prst="parallelogram">
            <a:avLst>
              <a:gd name="adj" fmla="val 95475"/>
            </a:avLst>
          </a:prstGeom>
          <a:solidFill>
            <a:srgbClr val="FFFF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2177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523" y="0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2-32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</a:rPr>
              <a:t>pm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43492" y="1023769"/>
            <a:ext cx="8000335" cy="5652752"/>
            <a:chOff x="643492" y="1023769"/>
            <a:chExt cx="8000335" cy="5652752"/>
          </a:xfrm>
        </p:grpSpPr>
        <p:pic>
          <p:nvPicPr>
            <p:cNvPr id="1027" name="Picture 3" descr="L:\Current\NH_1\原稿（執筆中）\ブルーバックス（結晶）\原稿\図\pm_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92" y="1028700"/>
              <a:ext cx="7986158" cy="564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グループ化 4"/>
            <p:cNvGrpSpPr/>
            <p:nvPr/>
          </p:nvGrpSpPr>
          <p:grpSpPr>
            <a:xfrm>
              <a:off x="1312434" y="3743661"/>
              <a:ext cx="1202233" cy="287756"/>
              <a:chOff x="1312434" y="3743661"/>
              <a:chExt cx="1202233" cy="287756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A(00)</a:t>
                </a:r>
                <a:endParaRPr kumimoji="1" lang="ja-JP" altLang="en-US" sz="1200" dirty="0"/>
              </a:p>
            </p:txBody>
          </p:sp>
          <p:sp>
            <p:nvSpPr>
              <p:cNvPr id="4" name="テキスト ボックス 3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B(00)</a:t>
                </a:r>
                <a:endParaRPr kumimoji="1" lang="ja-JP" altLang="en-US" sz="1200" dirty="0"/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2744994" y="3745454"/>
              <a:ext cx="1202233" cy="287756"/>
              <a:chOff x="1312434" y="3743661"/>
              <a:chExt cx="1202233" cy="287756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A(10)</a:t>
                </a:r>
                <a:endParaRPr kumimoji="1" lang="ja-JP" altLang="en-US" sz="1200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B(10)</a:t>
                </a:r>
                <a:endParaRPr kumimoji="1" lang="ja-JP" altLang="en-US" sz="1200" dirty="0"/>
              </a:p>
            </p:txBody>
          </p:sp>
        </p:grpSp>
        <p:grpSp>
          <p:nvGrpSpPr>
            <p:cNvPr id="11" name="グループ化 10"/>
            <p:cNvGrpSpPr/>
            <p:nvPr/>
          </p:nvGrpSpPr>
          <p:grpSpPr>
            <a:xfrm>
              <a:off x="4111216" y="3702423"/>
              <a:ext cx="1202233" cy="287756"/>
              <a:chOff x="1312434" y="3743661"/>
              <a:chExt cx="1202233" cy="287756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A(20)</a:t>
                </a:r>
                <a:endParaRPr kumimoji="1" lang="ja-JP" altLang="en-US" sz="1200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B(20)</a:t>
                </a:r>
                <a:endParaRPr kumimoji="1" lang="ja-JP" altLang="en-US" sz="1200" dirty="0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5455921" y="3723938"/>
              <a:ext cx="1202233" cy="287756"/>
              <a:chOff x="1312434" y="3743661"/>
              <a:chExt cx="1202233" cy="287756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A(30)</a:t>
                </a:r>
                <a:endParaRPr kumimoji="1" lang="ja-JP" altLang="en-US" sz="1200" dirty="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B(30)</a:t>
                </a:r>
                <a:endParaRPr kumimoji="1" lang="ja-JP" altLang="en-US" sz="1200" dirty="0"/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1357258" y="2357717"/>
              <a:ext cx="1202233" cy="287756"/>
              <a:chOff x="1312434" y="3743661"/>
              <a:chExt cx="1202233" cy="287756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A(01)</a:t>
                </a:r>
                <a:endParaRPr kumimoji="1" lang="ja-JP" altLang="en-US" sz="1200" dirty="0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B(01)</a:t>
                </a:r>
                <a:endParaRPr kumimoji="1" lang="ja-JP" altLang="en-US" sz="1200" dirty="0"/>
              </a:p>
            </p:txBody>
          </p:sp>
        </p:grpSp>
        <p:grpSp>
          <p:nvGrpSpPr>
            <p:cNvPr id="20" name="グループ化 19"/>
            <p:cNvGrpSpPr/>
            <p:nvPr/>
          </p:nvGrpSpPr>
          <p:grpSpPr>
            <a:xfrm>
              <a:off x="1357257" y="1023769"/>
              <a:ext cx="1202233" cy="287756"/>
              <a:chOff x="1312434" y="3743661"/>
              <a:chExt cx="1202233" cy="287756"/>
            </a:xfrm>
          </p:grpSpPr>
          <p:sp>
            <p:nvSpPr>
              <p:cNvPr id="21" name="テキスト ボックス 20"/>
              <p:cNvSpPr txBox="1"/>
              <p:nvPr/>
            </p:nvSpPr>
            <p:spPr>
              <a:xfrm>
                <a:off x="1990164" y="3743661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A(02)</a:t>
                </a:r>
                <a:endParaRPr kumimoji="1" lang="ja-JP" altLang="en-US" sz="1200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1312434" y="3754418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/>
                  <a:t>B(02)</a:t>
                </a:r>
                <a:endParaRPr kumimoji="1" lang="ja-JP" altLang="en-US" sz="1200" dirty="0"/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1753496" y="4883972"/>
              <a:ext cx="1761784" cy="403397"/>
              <a:chOff x="1753496" y="4883972"/>
              <a:chExt cx="1761784" cy="403397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1753496" y="4883972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baseline="-25000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067722" y="4918037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baseline="-25000" dirty="0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4444701" y="4961069"/>
              <a:ext cx="1761784" cy="403397"/>
              <a:chOff x="1753496" y="4883972"/>
              <a:chExt cx="1761784" cy="403397"/>
            </a:xfrm>
          </p:grpSpPr>
          <p:sp>
            <p:nvSpPr>
              <p:cNvPr id="27" name="テキスト ボックス 26"/>
              <p:cNvSpPr txBox="1"/>
              <p:nvPr/>
            </p:nvSpPr>
            <p:spPr>
              <a:xfrm>
                <a:off x="1753496" y="4883972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baseline="-25000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3067722" y="4918037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baseline="-25000" dirty="0"/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7144870" y="4982584"/>
              <a:ext cx="1498957" cy="403397"/>
              <a:chOff x="1753496" y="4883972"/>
              <a:chExt cx="1498957" cy="403397"/>
            </a:xfrm>
          </p:grpSpPr>
          <p:sp>
            <p:nvSpPr>
              <p:cNvPr id="30" name="テキスト ボックス 29"/>
              <p:cNvSpPr txBox="1"/>
              <p:nvPr/>
            </p:nvSpPr>
            <p:spPr>
              <a:xfrm>
                <a:off x="1753496" y="4883972"/>
                <a:ext cx="4475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m</a:t>
                </a:r>
                <a:r>
                  <a:rPr kumimoji="1" lang="en-US" altLang="ja-JP" baseline="-25000" dirty="0" smtClean="0"/>
                  <a:t>1</a:t>
                </a:r>
                <a:endParaRPr kumimoji="1" lang="ja-JP" altLang="en-US" baseline="-25000" dirty="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3067722" y="491803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ja-JP" altLang="en-US" dirty="0"/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2377440" y="4916245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i="1" baseline="-25000" dirty="0" smtClean="0"/>
                <a:t>2</a:t>
              </a:r>
              <a:endParaRPr kumimoji="1" lang="ja-JP" altLang="en-US" i="1" baseline="-25000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3702423" y="4961068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i="1" baseline="-25000" dirty="0" smtClean="0"/>
                <a:t>2</a:t>
              </a:r>
              <a:endParaRPr kumimoji="1" lang="ja-JP" altLang="en-US" i="1" baseline="-25000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047129" y="499334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i="1" baseline="-25000" dirty="0" smtClean="0"/>
                <a:t>2</a:t>
              </a:r>
              <a:endParaRPr kumimoji="1" lang="ja-JP" altLang="en-US" i="1" baseline="-25000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6402593" y="5014857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</a:t>
              </a:r>
              <a:r>
                <a:rPr kumimoji="1" lang="en-US" altLang="ja-JP" i="1" baseline="-25000" dirty="0" smtClean="0"/>
                <a:t>2</a:t>
              </a:r>
              <a:endParaRPr kumimoji="1" lang="ja-JP" altLang="en-US" i="1" baseline="-25000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967163" y="1290638"/>
              <a:ext cx="1343025" cy="1314450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4444701" y="85652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0557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523" y="0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2-33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</a:rPr>
              <a:t> 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1026" name="Picture 2" descr="L:\Current\NH_1\原稿（執筆中）\ブルーバックス（結晶）\原稿\図\pg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4713"/>
            <a:ext cx="7961469" cy="563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コネクタ 3"/>
          <p:cNvCxnSpPr/>
          <p:nvPr/>
        </p:nvCxnSpPr>
        <p:spPr>
          <a:xfrm>
            <a:off x="1312432" y="516368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2657138" y="430307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4012601" y="505610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5335793" y="451822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6680499" y="462580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8014446" y="430306"/>
            <a:ext cx="0" cy="597049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1160403" y="18380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2002717" y="475129"/>
            <a:ext cx="0" cy="5970494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336665" y="453614"/>
            <a:ext cx="0" cy="5970494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670613" y="324522"/>
            <a:ext cx="0" cy="5970494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6004561" y="324522"/>
            <a:ext cx="0" cy="5970494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7338509" y="367553"/>
            <a:ext cx="0" cy="5970494"/>
          </a:xfrm>
          <a:prstGeom prst="line">
            <a:avLst/>
          </a:prstGeom>
          <a:ln w="158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809078" y="1954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i="1" baseline="-25000" dirty="0">
                <a:solidFill>
                  <a:prstClr val="black"/>
                </a:solidFill>
              </a:rPr>
              <a:t>2</a:t>
            </a:r>
            <a:endParaRPr lang="ja-JP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41811" y="39821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A(00)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75759" y="396060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A(10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77434" y="394984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A(20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897444" y="396060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A(30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852569" y="2637416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A(01)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884841" y="133574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A(02)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110291" y="330439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B(00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142563" y="198119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B(01)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64079" y="57194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B(02)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56790" y="328466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B(10</a:t>
            </a:r>
            <a:r>
              <a:rPr lang="en-US" altLang="ja-JP" sz="1200" dirty="0">
                <a:solidFill>
                  <a:prstClr val="black"/>
                </a:solidFill>
              </a:rPr>
              <a:t>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467548" y="1972235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B(11)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456790" y="5952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B(12)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34522" y="261769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A(11)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113006" y="127298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A(12)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667251" y="2871788"/>
            <a:ext cx="1333500" cy="1343025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746588" y="29772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(I)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000751" y="1204913"/>
            <a:ext cx="1333500" cy="1343025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041988" y="150091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(II)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470173" y="18288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821850" y="22486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191970" y="20261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6482776" y="21982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28337" y="18182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baseline="-25000" dirty="0">
                <a:solidFill>
                  <a:prstClr val="black"/>
                </a:solidFill>
              </a:rPr>
              <a:t>1</a:t>
            </a:r>
            <a:endParaRPr lang="ja-JP" altLang="en-US" baseline="-25000" dirty="0">
              <a:solidFill>
                <a:prstClr val="black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197089" y="1954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i="1" baseline="-25000" dirty="0">
                <a:solidFill>
                  <a:prstClr val="black"/>
                </a:solidFill>
              </a:rPr>
              <a:t>2</a:t>
            </a:r>
            <a:endParaRPr lang="ja-JP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484504" y="16316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i="1" baseline="-25000" dirty="0">
                <a:solidFill>
                  <a:prstClr val="black"/>
                </a:solidFill>
              </a:rPr>
              <a:t>2</a:t>
            </a:r>
            <a:endParaRPr lang="ja-JP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814642" y="18466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i="1" baseline="-25000" dirty="0">
                <a:solidFill>
                  <a:prstClr val="black"/>
                </a:solidFill>
              </a:rPr>
              <a:t>2</a:t>
            </a:r>
            <a:endParaRPr lang="ja-JP" altLang="en-US" i="1" baseline="-2500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159695" y="21982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g</a:t>
            </a:r>
            <a:r>
              <a:rPr lang="en-US" altLang="ja-JP" i="1" baseline="-25000" dirty="0">
                <a:solidFill>
                  <a:prstClr val="black"/>
                </a:solidFill>
              </a:rPr>
              <a:t>2</a:t>
            </a:r>
            <a:endParaRPr lang="ja-JP" altLang="en-US" i="1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55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523" y="0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2-34</a:t>
            </a:r>
            <a:r>
              <a:rPr lang="ja-JP" altLang="en-US" dirty="0" smtClean="0">
                <a:solidFill>
                  <a:prstClr val="black"/>
                </a:solidFill>
              </a:rPr>
              <a:t>　</a:t>
            </a:r>
            <a:r>
              <a:rPr lang="en-US" altLang="ja-JP" dirty="0" smtClean="0">
                <a:solidFill>
                  <a:prstClr val="black"/>
                </a:solidFill>
              </a:rPr>
              <a:t>p2mm (</a:t>
            </a:r>
            <a:r>
              <a:rPr lang="en-US" altLang="ja-JP" dirty="0" err="1" smtClean="0">
                <a:solidFill>
                  <a:prstClr val="black"/>
                </a:solidFill>
              </a:rPr>
              <a:t>pmm</a:t>
            </a:r>
            <a:r>
              <a:rPr lang="en-US" altLang="ja-JP" dirty="0" smtClean="0">
                <a:solidFill>
                  <a:prstClr val="black"/>
                </a:solidFill>
              </a:rPr>
              <a:t>)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1028" name="Picture 4" descr="L:\Current\NH_1\原稿（執筆中）\ブルーバックス（結晶）\原稿\図\p2m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4" y="491646"/>
            <a:ext cx="7978775" cy="56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013527" y="4535054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83164" y="4539672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  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95055" y="385156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C(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flipH="1">
            <a:off x="2419924" y="6142182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61675" y="387003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85819" y="3195781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04291" y="251229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33963" y="317730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47818" y="2553854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flipH="1">
            <a:off x="3754579" y="6156036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flipH="1">
            <a:off x="5140033" y="6137564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flipH="1">
            <a:off x="6460833" y="6165273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flipH="1">
            <a:off x="217051" y="3819236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flipH="1">
            <a:off x="230909" y="2493818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flipH="1">
            <a:off x="203196" y="1126836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flipH="1">
            <a:off x="258615" y="5163127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flipH="1">
            <a:off x="1071414" y="6132945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flipH="1">
            <a:off x="7818578" y="6146799"/>
            <a:ext cx="49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フローチャート : 判断 32"/>
          <p:cNvSpPr/>
          <p:nvPr/>
        </p:nvSpPr>
        <p:spPr>
          <a:xfrm rot="5400000">
            <a:off x="2540721" y="3967019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ローチャート : 判断 33"/>
          <p:cNvSpPr/>
          <p:nvPr/>
        </p:nvSpPr>
        <p:spPr>
          <a:xfrm rot="5400000">
            <a:off x="3209637" y="3948546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ローチャート : 判断 34"/>
          <p:cNvSpPr/>
          <p:nvPr/>
        </p:nvSpPr>
        <p:spPr>
          <a:xfrm rot="5400000">
            <a:off x="3879707" y="3967018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ローチャート : 判断 35"/>
          <p:cNvSpPr/>
          <p:nvPr/>
        </p:nvSpPr>
        <p:spPr>
          <a:xfrm rot="5400000">
            <a:off x="2535382" y="3302000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ローチャート : 判断 36"/>
          <p:cNvSpPr/>
          <p:nvPr/>
        </p:nvSpPr>
        <p:spPr>
          <a:xfrm rot="5400000">
            <a:off x="2535382" y="2636982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ローチャート : 判断 37"/>
          <p:cNvSpPr/>
          <p:nvPr/>
        </p:nvSpPr>
        <p:spPr>
          <a:xfrm rot="5400000">
            <a:off x="4558723" y="3948546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ローチャート : 判断 38"/>
          <p:cNvSpPr/>
          <p:nvPr/>
        </p:nvSpPr>
        <p:spPr>
          <a:xfrm rot="5400000">
            <a:off x="5228215" y="3939020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ローチャート : 判断 39"/>
          <p:cNvSpPr/>
          <p:nvPr/>
        </p:nvSpPr>
        <p:spPr>
          <a:xfrm rot="5400000">
            <a:off x="3218873" y="3265055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ローチャート : 判断 40"/>
          <p:cNvSpPr/>
          <p:nvPr/>
        </p:nvSpPr>
        <p:spPr>
          <a:xfrm rot="5400000">
            <a:off x="3218873" y="2618509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ローチャート : 判断 41"/>
          <p:cNvSpPr/>
          <p:nvPr/>
        </p:nvSpPr>
        <p:spPr>
          <a:xfrm rot="5400000">
            <a:off x="2535382" y="4613564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ローチャート : 判断 42"/>
          <p:cNvSpPr/>
          <p:nvPr/>
        </p:nvSpPr>
        <p:spPr>
          <a:xfrm rot="5400000">
            <a:off x="1861127" y="4622801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ローチャート : 判断 43"/>
          <p:cNvSpPr/>
          <p:nvPr/>
        </p:nvSpPr>
        <p:spPr>
          <a:xfrm rot="5400000">
            <a:off x="1870364" y="392083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ローチャート : 判断 44"/>
          <p:cNvSpPr/>
          <p:nvPr/>
        </p:nvSpPr>
        <p:spPr>
          <a:xfrm rot="5400000">
            <a:off x="3200400" y="4613564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ローチャート : 判断 45"/>
          <p:cNvSpPr/>
          <p:nvPr/>
        </p:nvSpPr>
        <p:spPr>
          <a:xfrm rot="5400000">
            <a:off x="1861128" y="3283528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ローチャート : 判断 46"/>
          <p:cNvSpPr/>
          <p:nvPr/>
        </p:nvSpPr>
        <p:spPr>
          <a:xfrm rot="5400000">
            <a:off x="1870364" y="2600036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662488" y="1962150"/>
            <a:ext cx="1352550" cy="135731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412836" y="4530436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357418" y="385618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431310" y="3181926"/>
            <a:ext cx="546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A(11)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3601" y="2535381"/>
            <a:ext cx="538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(11)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94696" y="1447511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ＭＳ 明朝" pitchFamily="17" charset="-128"/>
                <a:ea typeface="ＭＳ 明朝" pitchFamily="17" charset="-128"/>
              </a:rPr>
              <a:t>単位胞</a:t>
            </a:r>
            <a:endParaRPr kumimoji="1" lang="ja-JP" altLang="en-US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52" name="フローチャート : 判断 51"/>
          <p:cNvSpPr/>
          <p:nvPr/>
        </p:nvSpPr>
        <p:spPr>
          <a:xfrm rot="5400000">
            <a:off x="4554682" y="1932132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ローチャート : 判断 52"/>
          <p:cNvSpPr/>
          <p:nvPr/>
        </p:nvSpPr>
        <p:spPr>
          <a:xfrm rot="5400000">
            <a:off x="5221432" y="192260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ローチャート : 判断 53"/>
          <p:cNvSpPr/>
          <p:nvPr/>
        </p:nvSpPr>
        <p:spPr>
          <a:xfrm rot="5400000">
            <a:off x="5897707" y="1932132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ローチャート : 判断 54"/>
          <p:cNvSpPr/>
          <p:nvPr/>
        </p:nvSpPr>
        <p:spPr>
          <a:xfrm rot="5400000">
            <a:off x="4554682" y="260840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ローチャート : 判断 55"/>
          <p:cNvSpPr/>
          <p:nvPr/>
        </p:nvSpPr>
        <p:spPr>
          <a:xfrm rot="5400000">
            <a:off x="5221432" y="2617932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ローチャート : 判断 56"/>
          <p:cNvSpPr/>
          <p:nvPr/>
        </p:nvSpPr>
        <p:spPr>
          <a:xfrm rot="5400000">
            <a:off x="5907232" y="258935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ローチャート : 判断 57"/>
          <p:cNvSpPr/>
          <p:nvPr/>
        </p:nvSpPr>
        <p:spPr>
          <a:xfrm rot="5400000">
            <a:off x="4564207" y="327515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ローチャート : 判断 58"/>
          <p:cNvSpPr/>
          <p:nvPr/>
        </p:nvSpPr>
        <p:spPr>
          <a:xfrm rot="5400000">
            <a:off x="5221432" y="3275157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ローチャート : 判断 59"/>
          <p:cNvSpPr/>
          <p:nvPr/>
        </p:nvSpPr>
        <p:spPr>
          <a:xfrm rot="5400000">
            <a:off x="5907232" y="3265632"/>
            <a:ext cx="212436" cy="6465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0661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86523" y="0"/>
            <a:ext cx="161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2-35  p2gg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9" y="523875"/>
            <a:ext cx="6635692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コネクタ 3"/>
          <p:cNvCxnSpPr/>
          <p:nvPr/>
        </p:nvCxnSpPr>
        <p:spPr>
          <a:xfrm>
            <a:off x="704850" y="4524375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23900" y="3800475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04850" y="3086100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742950" y="2333625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42950" y="1647825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71525" y="885825"/>
            <a:ext cx="6962775" cy="19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6958013" y="55245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>
            <a:off x="6215063" y="59055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H="1">
            <a:off x="5481638" y="581025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4052888" y="53340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2595563" y="51435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1138238" y="55245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4776788" y="60960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>
            <a:off x="3338513" y="590550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1900238" y="542925"/>
            <a:ext cx="4762" cy="4367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53325" y="2933700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</a:t>
            </a:r>
            <a:r>
              <a:rPr lang="en-US" altLang="ja-JP" baseline="-25000" dirty="0"/>
              <a:t>1</a:t>
            </a:r>
            <a:endParaRPr lang="ja-JP" altLang="en-US" baseline="-25000" dirty="0"/>
          </a:p>
          <a:p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62850" y="1466850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</a:t>
            </a:r>
            <a:r>
              <a:rPr lang="en-US" altLang="ja-JP" baseline="-25000" dirty="0" smtClean="0"/>
              <a:t>1</a:t>
            </a:r>
            <a:endParaRPr lang="ja-JP" altLang="en-US" baseline="-25000" dirty="0"/>
          </a:p>
          <a:p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76400" y="4991100"/>
            <a:ext cx="44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</a:t>
            </a:r>
            <a:r>
              <a:rPr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95625" y="5000625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</a:t>
            </a:r>
            <a:r>
              <a:rPr lang="en-US" altLang="ja-JP" baseline="-25000" dirty="0"/>
              <a:t>2</a:t>
            </a:r>
            <a:endParaRPr lang="ja-JP" altLang="en-US" baseline="-25000" dirty="0"/>
          </a:p>
          <a:p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4620345" y="4977884"/>
            <a:ext cx="372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</a:t>
            </a:r>
            <a:r>
              <a:rPr lang="en-US" altLang="ja-JP" baseline="-25000" dirty="0"/>
              <a:t>2</a:t>
            </a:r>
            <a:endParaRPr lang="ja-JP" altLang="en-US" baseline="-25000" dirty="0"/>
          </a:p>
          <a:p>
            <a:endParaRPr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6010995" y="4920734"/>
            <a:ext cx="372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</a:t>
            </a:r>
            <a:r>
              <a:rPr lang="en-US" altLang="ja-JP" baseline="-25000" dirty="0"/>
              <a:t>2</a:t>
            </a:r>
            <a:endParaRPr lang="ja-JP" altLang="en-US" baseline="-25000" dirty="0"/>
          </a:p>
          <a:p>
            <a:endParaRPr lang="ja-JP" altLang="en-US" dirty="0"/>
          </a:p>
        </p:txBody>
      </p:sp>
      <p:sp>
        <p:nvSpPr>
          <p:cNvPr id="2048" name="正方形/長方形 2047"/>
          <p:cNvSpPr/>
          <p:nvPr/>
        </p:nvSpPr>
        <p:spPr>
          <a:xfrm>
            <a:off x="7630245" y="4368284"/>
            <a:ext cx="372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</a:t>
            </a:r>
            <a:r>
              <a:rPr lang="en-US" altLang="ja-JP" baseline="-25000" dirty="0"/>
              <a:t>1</a:t>
            </a:r>
            <a:endParaRPr lang="ja-JP" altLang="en-US" baseline="-25000" dirty="0"/>
          </a:p>
          <a:p>
            <a:endParaRPr lang="en-US" altLang="ja-JP" dirty="0" smtClean="0"/>
          </a:p>
        </p:txBody>
      </p:sp>
      <p:sp>
        <p:nvSpPr>
          <p:cNvPr id="2049" name="テキスト ボックス 2048"/>
          <p:cNvSpPr txBox="1"/>
          <p:nvPr/>
        </p:nvSpPr>
        <p:spPr>
          <a:xfrm>
            <a:off x="1866900" y="312420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71850" y="312420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72025" y="311467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A(20)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48400" y="310515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A(30)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847850" y="171450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619375" y="309562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05000" y="23050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667000" y="237172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343275" y="1676400"/>
            <a:ext cx="546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A(11)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743450" y="171450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A(21)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57925" y="172402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A(31)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647950" y="16764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991350" y="31051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(30)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124325" y="307657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495925" y="30670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(20)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019925" y="235267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(30)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371850" y="231457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838700" y="232410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(20)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305550" y="23431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(30)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095750" y="234315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(10)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562600" y="235267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(20)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924050" y="88582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(01)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正方形/長方形 2050"/>
          <p:cNvSpPr/>
          <p:nvPr/>
        </p:nvSpPr>
        <p:spPr>
          <a:xfrm>
            <a:off x="2981325" y="3438525"/>
            <a:ext cx="1452562" cy="1438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2" name="テキスト ボックス 2051"/>
          <p:cNvSpPr txBox="1"/>
          <p:nvPr/>
        </p:nvSpPr>
        <p:spPr>
          <a:xfrm>
            <a:off x="4514850" y="4000500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ＭＳ 明朝" pitchFamily="17" charset="-128"/>
                <a:ea typeface="ＭＳ 明朝" pitchFamily="17" charset="-128"/>
              </a:rPr>
              <a:t>単位胞</a:t>
            </a:r>
            <a:endParaRPr kumimoji="1" lang="ja-JP" altLang="en-US" dirty="0">
              <a:latin typeface="ＭＳ 明朝" pitchFamily="17" charset="-128"/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9619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72" y="342899"/>
            <a:ext cx="7678978" cy="629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85257" y="0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2-36  p4mm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77264" y="3372465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510980" y="3347885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853381" y="3357717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349613" y="3367549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1853380" y="1538749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682180" y="1528917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510981" y="1538749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339780" y="1528917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853381" y="5196349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682180" y="5186517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510981" y="5196349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29948" y="5166852"/>
            <a:ext cx="137651" cy="1376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596580" y="2443317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420464" y="2448234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762864" y="2428569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762864" y="619433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591664" y="648930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6410632" y="639098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762864" y="4267201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6430296" y="4286865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586748" y="4281949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2762863" y="6086168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601496" y="6105833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6430296" y="6105833"/>
            <a:ext cx="137651" cy="1376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ひし形 3"/>
          <p:cNvSpPr/>
          <p:nvPr/>
        </p:nvSpPr>
        <p:spPr>
          <a:xfrm>
            <a:off x="4591665" y="1494503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ひし形 28"/>
          <p:cNvSpPr/>
          <p:nvPr/>
        </p:nvSpPr>
        <p:spPr>
          <a:xfrm>
            <a:off x="2757949" y="1489587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ひし形 29"/>
          <p:cNvSpPr/>
          <p:nvPr/>
        </p:nvSpPr>
        <p:spPr>
          <a:xfrm>
            <a:off x="6415549" y="1499419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ひし形 30"/>
          <p:cNvSpPr/>
          <p:nvPr/>
        </p:nvSpPr>
        <p:spPr>
          <a:xfrm>
            <a:off x="7329949" y="2394155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ひし形 31"/>
          <p:cNvSpPr/>
          <p:nvPr/>
        </p:nvSpPr>
        <p:spPr>
          <a:xfrm>
            <a:off x="5510981" y="2413819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ひし形 32"/>
          <p:cNvSpPr/>
          <p:nvPr/>
        </p:nvSpPr>
        <p:spPr>
          <a:xfrm>
            <a:off x="3672349" y="2403987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ひし形 33"/>
          <p:cNvSpPr/>
          <p:nvPr/>
        </p:nvSpPr>
        <p:spPr>
          <a:xfrm>
            <a:off x="1863213" y="2413820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ひし形 34"/>
          <p:cNvSpPr/>
          <p:nvPr/>
        </p:nvSpPr>
        <p:spPr>
          <a:xfrm>
            <a:off x="6415549" y="3338051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ひし形 35"/>
          <p:cNvSpPr/>
          <p:nvPr/>
        </p:nvSpPr>
        <p:spPr>
          <a:xfrm>
            <a:off x="4596581" y="3318387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ひし形 36"/>
          <p:cNvSpPr/>
          <p:nvPr/>
        </p:nvSpPr>
        <p:spPr>
          <a:xfrm>
            <a:off x="2767781" y="3338051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ひし形 37"/>
          <p:cNvSpPr/>
          <p:nvPr/>
        </p:nvSpPr>
        <p:spPr>
          <a:xfrm>
            <a:off x="7339781" y="4222955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ひし形 38"/>
          <p:cNvSpPr/>
          <p:nvPr/>
        </p:nvSpPr>
        <p:spPr>
          <a:xfrm>
            <a:off x="5501149" y="4242619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ひし形 39"/>
          <p:cNvSpPr/>
          <p:nvPr/>
        </p:nvSpPr>
        <p:spPr>
          <a:xfrm>
            <a:off x="3682181" y="4232787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ひし形 40"/>
          <p:cNvSpPr/>
          <p:nvPr/>
        </p:nvSpPr>
        <p:spPr>
          <a:xfrm>
            <a:off x="1853381" y="4232787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ひし形 41"/>
          <p:cNvSpPr/>
          <p:nvPr/>
        </p:nvSpPr>
        <p:spPr>
          <a:xfrm>
            <a:off x="6415549" y="5166852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ひし形 42"/>
          <p:cNvSpPr/>
          <p:nvPr/>
        </p:nvSpPr>
        <p:spPr>
          <a:xfrm>
            <a:off x="4586749" y="5157019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ひし形 43"/>
          <p:cNvSpPr/>
          <p:nvPr/>
        </p:nvSpPr>
        <p:spPr>
          <a:xfrm>
            <a:off x="2767781" y="5166852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91897" y="263504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A00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93458" y="3711678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121742" y="389848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66103" y="287593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006646" y="3986979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Symbol" pitchFamily="18" charset="2"/>
                <a:cs typeface="Times New Roman" pitchFamily="18" charset="0"/>
              </a:rPr>
              <a:t>a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168879" y="2871018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Symbol" pitchFamily="18" charset="2"/>
                <a:cs typeface="Times New Roman" pitchFamily="18" charset="0"/>
              </a:rPr>
              <a:t>b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097162" y="2615379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Symbol" pitchFamily="18" charset="2"/>
                <a:cs typeface="Times New Roman" pitchFamily="18" charset="0"/>
              </a:rPr>
              <a:t>g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890685" y="3726425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80154" y="698090"/>
            <a:ext cx="1809136" cy="180913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547068" y="3456633"/>
            <a:ext cx="45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>(I)</a:t>
            </a:r>
            <a:endParaRPr kumimoji="1" lang="ja-JP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371840" y="326136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535680" y="1016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585065" y="169257"/>
            <a:ext cx="447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965431" y="689263"/>
            <a:ext cx="447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4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006646" y="2158179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Symbol" pitchFamily="18" charset="2"/>
                <a:cs typeface="Times New Roman" pitchFamily="18" charset="0"/>
              </a:rPr>
              <a:t>a</a:t>
            </a:r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01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122726" y="216833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C01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ひし形 61"/>
          <p:cNvSpPr/>
          <p:nvPr/>
        </p:nvSpPr>
        <p:spPr>
          <a:xfrm>
            <a:off x="5518467" y="593064"/>
            <a:ext cx="137651" cy="216309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610101" y="1413076"/>
            <a:ext cx="8771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dirty="0"/>
              <a:t>単位胞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27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73" y="1083494"/>
            <a:ext cx="3428020" cy="55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18055" y="209034"/>
            <a:ext cx="6740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1-7</a:t>
            </a:r>
            <a:r>
              <a:rPr lang="ja-JP" altLang="en-US" dirty="0" smtClean="0"/>
              <a:t>　サテライト・タバコ・モザイク・ウイルスの結晶</a:t>
            </a:r>
            <a:endParaRPr lang="en-US" altLang="ja-JP" dirty="0" smtClean="0"/>
          </a:p>
          <a:p>
            <a:r>
              <a:rPr lang="ja-JP" altLang="en-US" dirty="0" smtClean="0"/>
              <a:t>（</a:t>
            </a:r>
            <a:r>
              <a:rPr lang="en-US" altLang="ja-JP" dirty="0">
                <a:hlinkClick r:id="rId3"/>
              </a:rPr>
              <a:t>http://</a:t>
            </a:r>
            <a:r>
              <a:rPr lang="en-US" altLang="ja-JP" dirty="0" smtClean="0">
                <a:hlinkClick r:id="rId3"/>
              </a:rPr>
              <a:t>www.nasa.gov/pdf/185054main_UG_Annual_Report_02.pdf</a:t>
            </a:r>
            <a:r>
              <a:rPr lang="ja-JP" altLang="en-US" dirty="0" smtClean="0"/>
              <a:t>）</a:t>
            </a:r>
            <a:endParaRPr lang="ja-JP" altLang="en-US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92015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032" y="7504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2-37  p3m1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921617" y="303913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m1</a:t>
            </a:r>
            <a:endParaRPr kumimoji="1" lang="ja-JP" altLang="en-US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733098" y="303913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m1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51507" y="303913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m1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476298" y="303913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m1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7328352" y="303913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m1</a:t>
            </a:r>
            <a:endParaRPr kumimoji="1" lang="ja-JP" altLang="en-US" dirty="0"/>
          </a:p>
        </p:txBody>
      </p:sp>
      <p:grpSp>
        <p:nvGrpSpPr>
          <p:cNvPr id="42" name="グループ化 41"/>
          <p:cNvGrpSpPr/>
          <p:nvPr/>
        </p:nvGrpSpPr>
        <p:grpSpPr>
          <a:xfrm>
            <a:off x="152400" y="376649"/>
            <a:ext cx="8981209" cy="6499514"/>
            <a:chOff x="152400" y="376649"/>
            <a:chExt cx="8981209" cy="6499514"/>
          </a:xfrm>
        </p:grpSpPr>
        <p:sp>
          <p:nvSpPr>
            <p:cNvPr id="85" name="テキスト ボックス 84"/>
            <p:cNvSpPr txBox="1"/>
            <p:nvPr/>
          </p:nvSpPr>
          <p:spPr>
            <a:xfrm>
              <a:off x="152400" y="3388760"/>
              <a:ext cx="184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584775" y="2535653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86" y="539224"/>
              <a:ext cx="7658100" cy="6336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二等辺三角形 3"/>
            <p:cNvSpPr/>
            <p:nvPr/>
          </p:nvSpPr>
          <p:spPr>
            <a:xfrm>
              <a:off x="2000855" y="1317628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二等辺三角形 4"/>
            <p:cNvSpPr/>
            <p:nvPr/>
          </p:nvSpPr>
          <p:spPr>
            <a:xfrm>
              <a:off x="3838217" y="1305641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二等辺三角形 5"/>
            <p:cNvSpPr/>
            <p:nvPr/>
          </p:nvSpPr>
          <p:spPr>
            <a:xfrm>
              <a:off x="5672152" y="134502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>
              <a:off x="7490678" y="1322764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>
              <a:off x="3839929" y="2345043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二等辺三角形 8"/>
            <p:cNvSpPr/>
            <p:nvPr/>
          </p:nvSpPr>
          <p:spPr>
            <a:xfrm>
              <a:off x="2009416" y="2343331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二等辺三角形 9"/>
            <p:cNvSpPr/>
            <p:nvPr/>
          </p:nvSpPr>
          <p:spPr>
            <a:xfrm>
              <a:off x="6579704" y="183818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二等辺三角形 10"/>
            <p:cNvSpPr/>
            <p:nvPr/>
          </p:nvSpPr>
          <p:spPr>
            <a:xfrm>
              <a:off x="4769740" y="184674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二等辺三角形 11"/>
            <p:cNvSpPr/>
            <p:nvPr/>
          </p:nvSpPr>
          <p:spPr>
            <a:xfrm>
              <a:off x="2928953" y="1834760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二等辺三角形 12"/>
            <p:cNvSpPr/>
            <p:nvPr/>
          </p:nvSpPr>
          <p:spPr>
            <a:xfrm>
              <a:off x="2000854" y="339300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二等辺三角形 13"/>
            <p:cNvSpPr/>
            <p:nvPr/>
          </p:nvSpPr>
          <p:spPr>
            <a:xfrm>
              <a:off x="6560868" y="287758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/>
          </p:nvSpPr>
          <p:spPr>
            <a:xfrm>
              <a:off x="4771452" y="2875876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二等辺三角形 15"/>
            <p:cNvSpPr/>
            <p:nvPr/>
          </p:nvSpPr>
          <p:spPr>
            <a:xfrm>
              <a:off x="2930666" y="290498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>
              <a:off x="7490680" y="236901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/>
            <p:cNvSpPr/>
            <p:nvPr/>
          </p:nvSpPr>
          <p:spPr>
            <a:xfrm>
              <a:off x="5680715" y="2346756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二等辺三角形 18"/>
            <p:cNvSpPr/>
            <p:nvPr/>
          </p:nvSpPr>
          <p:spPr>
            <a:xfrm>
              <a:off x="6566003" y="4985502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/>
          </p:nvSpPr>
          <p:spPr>
            <a:xfrm>
              <a:off x="2913543" y="391527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二等辺三角形 20"/>
            <p:cNvSpPr/>
            <p:nvPr/>
          </p:nvSpPr>
          <p:spPr>
            <a:xfrm>
              <a:off x="5677288" y="3440952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二等辺三角形 21"/>
            <p:cNvSpPr/>
            <p:nvPr/>
          </p:nvSpPr>
          <p:spPr>
            <a:xfrm>
              <a:off x="4738918" y="5000912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二等辺三角形 22"/>
            <p:cNvSpPr/>
            <p:nvPr/>
          </p:nvSpPr>
          <p:spPr>
            <a:xfrm>
              <a:off x="3843354" y="3386158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二等辺三角形 23"/>
            <p:cNvSpPr/>
            <p:nvPr/>
          </p:nvSpPr>
          <p:spPr>
            <a:xfrm>
              <a:off x="7485543" y="4459809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>
              <a:off x="3846778" y="445809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2026540" y="4476931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>
              <a:off x="6576279" y="3930689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>
              <a:off x="4756041" y="3928976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>
              <a:off x="2923817" y="5004338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/>
            <p:cNvSpPr/>
            <p:nvPr/>
          </p:nvSpPr>
          <p:spPr>
            <a:xfrm>
              <a:off x="5675578" y="4468370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32"/>
            <p:cNvSpPr/>
            <p:nvPr/>
          </p:nvSpPr>
          <p:spPr>
            <a:xfrm>
              <a:off x="7485542" y="5507771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二等辺三角形 33"/>
            <p:cNvSpPr/>
            <p:nvPr/>
          </p:nvSpPr>
          <p:spPr>
            <a:xfrm>
              <a:off x="5685852" y="5526608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二等辺三角形 34"/>
            <p:cNvSpPr/>
            <p:nvPr/>
          </p:nvSpPr>
          <p:spPr>
            <a:xfrm>
              <a:off x="3834791" y="5514621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/>
          </p:nvSpPr>
          <p:spPr>
            <a:xfrm>
              <a:off x="2004279" y="5533457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/>
          </p:nvSpPr>
          <p:spPr>
            <a:xfrm>
              <a:off x="7485543" y="3401569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/>
            <p:cNvSpPr/>
            <p:nvPr/>
          </p:nvSpPr>
          <p:spPr>
            <a:xfrm>
              <a:off x="4761178" y="604031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/>
            <p:cNvSpPr/>
            <p:nvPr/>
          </p:nvSpPr>
          <p:spPr>
            <a:xfrm>
              <a:off x="6588266" y="601805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二等辺三角形 39"/>
            <p:cNvSpPr/>
            <p:nvPr/>
          </p:nvSpPr>
          <p:spPr>
            <a:xfrm>
              <a:off x="2928953" y="6047165"/>
              <a:ext cx="215757" cy="18599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/>
            <p:cNvCxnSpPr/>
            <p:nvPr/>
          </p:nvCxnSpPr>
          <p:spPr>
            <a:xfrm flipV="1">
              <a:off x="4002149" y="1436077"/>
              <a:ext cx="1839074" cy="102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V="1">
              <a:off x="4858780" y="3014577"/>
              <a:ext cx="1839074" cy="102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>
              <a:off x="3934108" y="1417833"/>
              <a:ext cx="945222" cy="16027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3357042" y="5560857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A00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237214" y="5550583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A10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045465" y="5530034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A20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024863" y="5149891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5863937" y="5160165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733834" y="5170439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3963218" y="5817711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5822841" y="5848533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C1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672189" y="5858807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C2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3526565" y="5155027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345092" y="5165301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7132795" y="5196124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ja-JP" sz="1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3516292" y="5863944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C00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5314271" y="5863945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C10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7214989" y="5894767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C20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4" name="直線コネクタ 43"/>
            <p:cNvCxnSpPr/>
            <p:nvPr/>
          </p:nvCxnSpPr>
          <p:spPr>
            <a:xfrm>
              <a:off x="983044" y="488579"/>
              <a:ext cx="3667873" cy="638025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750831" y="5625927"/>
              <a:ext cx="7880278" cy="3082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テキスト ボックス 81"/>
            <p:cNvSpPr txBox="1"/>
            <p:nvPr/>
          </p:nvSpPr>
          <p:spPr>
            <a:xfrm>
              <a:off x="8502991" y="5432206"/>
              <a:ext cx="5966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Times New Roman" pitchFamily="18" charset="0"/>
                  <a:cs typeface="Times New Roman" pitchFamily="18" charset="0"/>
                </a:rPr>
                <a:t>x(a)</a:t>
              </a:r>
              <a:endParaRPr kumimoji="1" lang="ja-JP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2473464" y="3937541"/>
              <a:ext cx="4058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A01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3131009" y="3547122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kumimoji="1" lang="en-US" altLang="ja-JP" sz="1000" dirty="0" smtClean="0">
                  <a:latin typeface="Times New Roman" pitchFamily="18" charset="0"/>
                  <a:cs typeface="Times New Roman" pitchFamily="18" charset="0"/>
                </a:rPr>
                <a:t>01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069365" y="4338233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C01</a:t>
              </a:r>
              <a:endParaRPr kumimoji="1" lang="ja-JP" alt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2603605" y="3584794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B01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2613877" y="4293711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C01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3146421" y="3963226"/>
              <a:ext cx="4716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dirty="0" smtClean="0">
                  <a:latin typeface="Times New Roman" pitchFamily="18" charset="0"/>
                  <a:cs typeface="Times New Roman" pitchFamily="18" charset="0"/>
                </a:rPr>
                <a:t>A01</a:t>
              </a:r>
              <a:r>
                <a:rPr lang="en-US" altLang="ja-JP" sz="1000" baseline="300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kumimoji="1" lang="ja-JP" altLang="en-US" sz="10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2839480" y="376649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m1</a:t>
              </a:r>
              <a:endParaRPr kumimoji="1" lang="ja-JP" altLang="en-US" dirty="0"/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4678671" y="1002283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m1</a:t>
              </a:r>
              <a:endParaRPr kumimoji="1" lang="ja-JP" altLang="en-US" dirty="0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8547553" y="662847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8637188" y="1698474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8647579" y="2644047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8616406" y="3665820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8609898" y="4777646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8620289" y="5827129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m2</a:t>
              </a:r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578349" y="648177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572991" y="1649539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532698" y="5879266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583801" y="4808430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543089" y="3670232"/>
              <a:ext cx="4860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m3</a:t>
              </a:r>
              <a:endParaRPr kumimoji="1" lang="ja-JP" altLang="en-US" dirty="0"/>
            </a:p>
          </p:txBody>
        </p:sp>
        <p:cxnSp>
          <p:nvCxnSpPr>
            <p:cNvPr id="106" name="直線コネクタ 105"/>
            <p:cNvCxnSpPr/>
            <p:nvPr/>
          </p:nvCxnSpPr>
          <p:spPr>
            <a:xfrm>
              <a:off x="5748096" y="1422083"/>
              <a:ext cx="945222" cy="16027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テキスト ボックス 83"/>
          <p:cNvSpPr txBox="1"/>
          <p:nvPr/>
        </p:nvSpPr>
        <p:spPr>
          <a:xfrm>
            <a:off x="677511" y="277614"/>
            <a:ext cx="6110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y(b)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95888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2-38  p6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07" y="0"/>
            <a:ext cx="7539567" cy="66865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線コネクタ 3"/>
          <p:cNvCxnSpPr/>
          <p:nvPr/>
        </p:nvCxnSpPr>
        <p:spPr>
          <a:xfrm flipH="1">
            <a:off x="3224212" y="2605088"/>
            <a:ext cx="914400" cy="157638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H="1">
            <a:off x="5029200" y="2609851"/>
            <a:ext cx="914400" cy="157638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129088" y="2614612"/>
            <a:ext cx="1814512" cy="9525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214688" y="4176712"/>
            <a:ext cx="1814512" cy="9525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958061" y="381690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0944" y="382027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85955" y="225480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96456" y="225218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971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07" y="841003"/>
            <a:ext cx="6543674" cy="588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 rot="16200000">
            <a:off x="5856912" y="1507970"/>
            <a:ext cx="1563624" cy="156362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1548321" y="1782706"/>
            <a:ext cx="9891" cy="154832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1556471" y="1798694"/>
            <a:ext cx="1578615" cy="1144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250302" y="306977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a</a:t>
            </a:r>
            <a:endParaRPr kumimoji="1" lang="ja-JP" altLang="en-US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58278" y="14027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b</a:t>
            </a:r>
            <a:endParaRPr kumimoji="1" lang="ja-JP" altLang="en-US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53412" y="16079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0</a:t>
            </a:r>
            <a:endParaRPr kumimoji="1" lang="ja-JP" altLang="en-US" dirty="0"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343608" y="52251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85896" y="5011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40376" y="482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40576" y="45545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22488" y="482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17800" y="35487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45248" y="3731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714952" y="351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296864" y="37011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1935480" y="819912"/>
            <a:ext cx="9144" cy="589788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2712720" y="819912"/>
            <a:ext cx="4709160" cy="5943600"/>
            <a:chOff x="2319528" y="829056"/>
            <a:chExt cx="4709160" cy="5943600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4672584" y="859536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3883152" y="874776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5455920" y="847344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6233160" y="829056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7019544" y="847344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105912" y="829056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2319528" y="838200"/>
              <a:ext cx="9144" cy="58978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1755648" y="54864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cxnSp>
        <p:nvCxnSpPr>
          <p:cNvPr id="39" name="直線コネクタ 38"/>
          <p:cNvCxnSpPr/>
          <p:nvPr/>
        </p:nvCxnSpPr>
        <p:spPr>
          <a:xfrm>
            <a:off x="4672584" y="859536"/>
            <a:ext cx="9144" cy="589788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538984" y="5547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97936" y="51816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093464" y="56388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879848" y="554736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452616" y="49987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708904" y="54254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257288" y="48158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920240" y="2020824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A00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685288" y="308762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01240" y="2036064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511808" y="270052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80816" y="1926336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A01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916680" y="1941576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B01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026664" y="269748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245864" y="310286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914144" y="3532632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A10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343912" y="3541776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484376" y="430987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706624" y="456285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143169" y="13537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図</a:t>
            </a:r>
            <a:r>
              <a:rPr lang="en-US" altLang="ja-JP" dirty="0" smtClean="0">
                <a:solidFill>
                  <a:prstClr val="black"/>
                </a:solidFill>
              </a:rPr>
              <a:t>2-39     Cm    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05200" y="3532632"/>
            <a:ext cx="487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A11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913632" y="3538728"/>
            <a:ext cx="47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B11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041904" y="4303776"/>
            <a:ext cx="557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215384" y="4663440"/>
            <a:ext cx="56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sz="1400" baseline="30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ひし形 59"/>
          <p:cNvSpPr/>
          <p:nvPr/>
        </p:nvSpPr>
        <p:spPr>
          <a:xfrm>
            <a:off x="5693664" y="3439103"/>
            <a:ext cx="1563624" cy="1563624"/>
          </a:xfrm>
          <a:prstGeom prst="diamond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533786" y="42729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単純格子</a:t>
            </a:r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469331" y="16079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有心格子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6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piral_stairs_aus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919527"/>
            <a:ext cx="4148008" cy="55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07" y="522515"/>
            <a:ext cx="2884896" cy="559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6282" y="105335"/>
            <a:ext cx="441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</a:t>
            </a:r>
            <a:r>
              <a:rPr kumimoji="1" lang="ja-JP" altLang="en-US" dirty="0" smtClean="0"/>
              <a:t>　</a:t>
            </a:r>
            <a:r>
              <a:rPr lang="ja-JP" altLang="en-US" dirty="0"/>
              <a:t>ら</a:t>
            </a:r>
            <a:r>
              <a:rPr lang="ja-JP" altLang="en-US" dirty="0" smtClean="0"/>
              <a:t>せん階段</a:t>
            </a:r>
            <a:r>
              <a:rPr lang="en-US" altLang="ja-JP" dirty="0" smtClean="0"/>
              <a:t>(a)</a:t>
            </a:r>
            <a:r>
              <a:rPr lang="ja-JP" altLang="en-US" dirty="0" smtClean="0"/>
              <a:t>と</a:t>
            </a:r>
            <a:r>
              <a:rPr lang="en-US" altLang="ja-JP" dirty="0" smtClean="0"/>
              <a:t>DNA</a:t>
            </a:r>
            <a:r>
              <a:rPr lang="ja-JP" altLang="en-US" dirty="0" smtClean="0"/>
              <a:t>の二重らせん</a:t>
            </a:r>
            <a:r>
              <a:rPr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67866" y="474667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87355" y="472342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392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36282" y="105335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3-2   2</a:t>
            </a:r>
            <a:r>
              <a:rPr kumimoji="1" lang="ja-JP" altLang="en-US" dirty="0" smtClean="0"/>
              <a:t>回（</a:t>
            </a:r>
            <a:r>
              <a:rPr kumimoji="1" lang="en-US" altLang="ja-JP" dirty="0" smtClean="0"/>
              <a:t>2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らせん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2386854" y="470647"/>
            <a:ext cx="20170" cy="584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1045136" y="3793564"/>
            <a:ext cx="2844800" cy="660400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057836" y="2345764"/>
            <a:ext cx="2844800" cy="660400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弧 27"/>
          <p:cNvSpPr/>
          <p:nvPr/>
        </p:nvSpPr>
        <p:spPr>
          <a:xfrm rot="11264309" flipH="1">
            <a:off x="-1174252" y="760447"/>
            <a:ext cx="5059988" cy="3407286"/>
          </a:xfrm>
          <a:prstGeom prst="arc">
            <a:avLst>
              <a:gd name="adj1" fmla="val 15998433"/>
              <a:gd name="adj2" fmla="val 207889"/>
            </a:avLst>
          </a:prstGeom>
          <a:ln w="76200" cmpd="sng">
            <a:solidFill>
              <a:srgbClr val="FFC000"/>
            </a:solidFill>
            <a:prstDash val="solid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>
            <a:stCxn id="7" idx="6"/>
          </p:cNvCxnSpPr>
          <p:nvPr/>
        </p:nvCxnSpPr>
        <p:spPr>
          <a:xfrm flipH="1">
            <a:off x="2427943" y="2675964"/>
            <a:ext cx="1474693" cy="13447"/>
          </a:xfrm>
          <a:prstGeom prst="straightConnector1">
            <a:avLst/>
          </a:prstGeom>
          <a:ln w="63500">
            <a:prstDash val="sysDash"/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215153" y="2649071"/>
            <a:ext cx="4357594" cy="44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254747" y="5553635"/>
            <a:ext cx="4330700" cy="22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28" idx="0"/>
          </p:cNvCxnSpPr>
          <p:nvPr/>
        </p:nvCxnSpPr>
        <p:spPr>
          <a:xfrm>
            <a:off x="1027505" y="4137446"/>
            <a:ext cx="1424342" cy="22177"/>
          </a:xfrm>
          <a:prstGeom prst="straightConnector1">
            <a:avLst/>
          </a:prstGeom>
          <a:ln w="63500">
            <a:prstDash val="sysDash"/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右矢印 57"/>
          <p:cNvSpPr/>
          <p:nvPr/>
        </p:nvSpPr>
        <p:spPr>
          <a:xfrm rot="8709569">
            <a:off x="2958353" y="3550023"/>
            <a:ext cx="510988" cy="309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151530" y="2272553"/>
            <a:ext cx="9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068723" y="5893405"/>
            <a:ext cx="320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4558553" y="2662518"/>
            <a:ext cx="26894" cy="2944906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>
            <a:off x="4087906" y="2622177"/>
            <a:ext cx="4482" cy="1577789"/>
          </a:xfrm>
          <a:prstGeom prst="straightConnector1">
            <a:avLst/>
          </a:prstGeom>
          <a:ln w="2540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円/楕円 68"/>
          <p:cNvSpPr/>
          <p:nvPr/>
        </p:nvSpPr>
        <p:spPr>
          <a:xfrm>
            <a:off x="5983941" y="2030506"/>
            <a:ext cx="2877671" cy="287767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0" name="直線矢印コネクタ 69"/>
          <p:cNvCxnSpPr/>
          <p:nvPr/>
        </p:nvCxnSpPr>
        <p:spPr>
          <a:xfrm flipH="1">
            <a:off x="7448179" y="3420035"/>
            <a:ext cx="1474693" cy="13447"/>
          </a:xfrm>
          <a:prstGeom prst="straightConnector1">
            <a:avLst/>
          </a:prstGeom>
          <a:ln w="63500">
            <a:prstDash val="sysDash"/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>
            <a:off x="5933144" y="3397623"/>
            <a:ext cx="1474693" cy="13447"/>
          </a:xfrm>
          <a:prstGeom prst="straightConnector1">
            <a:avLst/>
          </a:prstGeom>
          <a:ln w="38100">
            <a:prstDash val="sysDash"/>
            <a:headEnd type="arrow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円弧 71"/>
          <p:cNvSpPr/>
          <p:nvPr/>
        </p:nvSpPr>
        <p:spPr>
          <a:xfrm rot="10800000">
            <a:off x="6535269" y="2756644"/>
            <a:ext cx="1649151" cy="1411944"/>
          </a:xfrm>
          <a:prstGeom prst="arc">
            <a:avLst>
              <a:gd name="adj1" fmla="val 10763023"/>
              <a:gd name="adj2" fmla="val 0"/>
            </a:avLst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7086600" y="350968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180°</a:t>
            </a:r>
            <a:endParaRPr kumimoji="1" lang="ja-JP" altLang="en-US" sz="2800" dirty="0"/>
          </a:p>
        </p:txBody>
      </p:sp>
      <p:sp>
        <p:nvSpPr>
          <p:cNvPr id="74" name="円/楕円 73"/>
          <p:cNvSpPr/>
          <p:nvPr/>
        </p:nvSpPr>
        <p:spPr>
          <a:xfrm>
            <a:off x="3671047" y="2501153"/>
            <a:ext cx="376518" cy="376518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905436" y="3971365"/>
            <a:ext cx="376518" cy="376518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5827059" y="3218329"/>
            <a:ext cx="376518" cy="376518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3635188" y="3944470"/>
            <a:ext cx="376518" cy="376518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909917" y="2496670"/>
            <a:ext cx="376518" cy="376518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711388" y="2017058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811306" y="210222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702424" y="43747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C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865094" y="438822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8355106" y="284181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6069106" y="282836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D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円/楕円 86"/>
          <p:cNvSpPr/>
          <p:nvPr/>
        </p:nvSpPr>
        <p:spPr>
          <a:xfrm>
            <a:off x="8637494" y="3231777"/>
            <a:ext cx="376518" cy="376518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753035" y="5647765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2</a:t>
            </a:r>
            <a:r>
              <a:rPr lang="en-US" altLang="ja-JP" sz="2400" baseline="-25000" dirty="0"/>
              <a:t>1</a:t>
            </a:r>
            <a:r>
              <a:rPr lang="ja-JP" altLang="ja-JP" sz="2400" dirty="0"/>
              <a:t>らせん軸</a:t>
            </a:r>
            <a:endParaRPr kumimoji="1" lang="ja-JP" altLang="en-US" sz="2400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643718" y="3836893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1</a:t>
            </a:r>
            <a:r>
              <a:rPr lang="ja-JP" altLang="en-US" sz="2400" dirty="0" smtClean="0"/>
              <a:t>周期</a:t>
            </a:r>
            <a:endParaRPr lang="en-US" altLang="ja-JP" sz="2400" dirty="0" smtClean="0"/>
          </a:p>
        </p:txBody>
      </p:sp>
      <p:sp>
        <p:nvSpPr>
          <p:cNvPr id="90" name="円/楕円 89"/>
          <p:cNvSpPr/>
          <p:nvPr/>
        </p:nvSpPr>
        <p:spPr>
          <a:xfrm>
            <a:off x="3653118" y="5374342"/>
            <a:ext cx="376518" cy="376518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706907" y="579119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78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532965" y="3765177"/>
            <a:ext cx="1398098" cy="135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1483660" y="2048437"/>
            <a:ext cx="1398098" cy="135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1510553" y="313764"/>
            <a:ext cx="1398098" cy="4462280"/>
            <a:chOff x="721746" y="516980"/>
            <a:chExt cx="2173282" cy="6936418"/>
          </a:xfrm>
        </p:grpSpPr>
        <p:sp>
          <p:nvSpPr>
            <p:cNvPr id="46" name="円/楕円 45"/>
            <p:cNvSpPr/>
            <p:nvPr/>
          </p:nvSpPr>
          <p:spPr>
            <a:xfrm>
              <a:off x="721746" y="537883"/>
              <a:ext cx="2173282" cy="211118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>
              <a:off x="1755705" y="516980"/>
              <a:ext cx="2" cy="111768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936015" y="6927627"/>
              <a:ext cx="932325" cy="5257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/>
          <p:nvPr/>
        </p:nvGrpSpPr>
        <p:grpSpPr>
          <a:xfrm>
            <a:off x="1600200" y="2763010"/>
            <a:ext cx="1398098" cy="3987414"/>
            <a:chOff x="847164" y="-3549190"/>
            <a:chExt cx="2173282" cy="6198261"/>
          </a:xfrm>
        </p:grpSpPr>
        <p:sp>
          <p:nvSpPr>
            <p:cNvPr id="51" name="円/楕円 50"/>
            <p:cNvSpPr/>
            <p:nvPr/>
          </p:nvSpPr>
          <p:spPr>
            <a:xfrm>
              <a:off x="847164" y="537883"/>
              <a:ext cx="2173282" cy="2111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2" name="直線コネクタ 51"/>
            <p:cNvCxnSpPr/>
            <p:nvPr/>
          </p:nvCxnSpPr>
          <p:spPr>
            <a:xfrm>
              <a:off x="1922929" y="537883"/>
              <a:ext cx="1" cy="111768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 flipV="1">
              <a:off x="1759568" y="-3549190"/>
              <a:ext cx="883024" cy="53025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グループ化 70"/>
          <p:cNvGrpSpPr/>
          <p:nvPr/>
        </p:nvGrpSpPr>
        <p:grpSpPr>
          <a:xfrm>
            <a:off x="4944036" y="425824"/>
            <a:ext cx="1398098" cy="1358152"/>
            <a:chOff x="847164" y="537883"/>
            <a:chExt cx="2173282" cy="2111188"/>
          </a:xfrm>
        </p:grpSpPr>
        <p:sp>
          <p:nvSpPr>
            <p:cNvPr id="72" name="円/楕円 71"/>
            <p:cNvSpPr/>
            <p:nvPr/>
          </p:nvSpPr>
          <p:spPr>
            <a:xfrm>
              <a:off x="847164" y="537883"/>
              <a:ext cx="2173282" cy="2111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/>
            <p:cNvCxnSpPr/>
            <p:nvPr/>
          </p:nvCxnSpPr>
          <p:spPr>
            <a:xfrm>
              <a:off x="1922929" y="537883"/>
              <a:ext cx="1" cy="111768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>
            <a:off x="4997823" y="2066365"/>
            <a:ext cx="1398098" cy="1358152"/>
            <a:chOff x="847164" y="537883"/>
            <a:chExt cx="2173282" cy="2111188"/>
          </a:xfrm>
        </p:grpSpPr>
        <p:sp>
          <p:nvSpPr>
            <p:cNvPr id="77" name="円/楕円 76"/>
            <p:cNvSpPr/>
            <p:nvPr/>
          </p:nvSpPr>
          <p:spPr>
            <a:xfrm>
              <a:off x="847164" y="537883"/>
              <a:ext cx="2173282" cy="2111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0" name="直線コネクタ 79"/>
            <p:cNvCxnSpPr/>
            <p:nvPr/>
          </p:nvCxnSpPr>
          <p:spPr>
            <a:xfrm flipV="1">
              <a:off x="1048871" y="1634720"/>
              <a:ext cx="883025" cy="53025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グループ化 80"/>
          <p:cNvGrpSpPr/>
          <p:nvPr/>
        </p:nvGrpSpPr>
        <p:grpSpPr>
          <a:xfrm>
            <a:off x="5091953" y="3653119"/>
            <a:ext cx="1398098" cy="1358152"/>
            <a:chOff x="847164" y="537883"/>
            <a:chExt cx="2173282" cy="2111188"/>
          </a:xfrm>
        </p:grpSpPr>
        <p:sp>
          <p:nvSpPr>
            <p:cNvPr id="82" name="円/楕円 81"/>
            <p:cNvSpPr/>
            <p:nvPr/>
          </p:nvSpPr>
          <p:spPr>
            <a:xfrm>
              <a:off x="847164" y="537883"/>
              <a:ext cx="2173282" cy="2111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4" name="直線コネクタ 83"/>
            <p:cNvCxnSpPr/>
            <p:nvPr/>
          </p:nvCxnSpPr>
          <p:spPr>
            <a:xfrm flipH="1" flipV="1">
              <a:off x="1918450" y="1639205"/>
              <a:ext cx="932326" cy="5257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グループ化 85"/>
          <p:cNvGrpSpPr/>
          <p:nvPr/>
        </p:nvGrpSpPr>
        <p:grpSpPr>
          <a:xfrm>
            <a:off x="5118847" y="5387788"/>
            <a:ext cx="1398098" cy="1358152"/>
            <a:chOff x="847164" y="537883"/>
            <a:chExt cx="2173282" cy="2111188"/>
          </a:xfrm>
        </p:grpSpPr>
        <p:sp>
          <p:nvSpPr>
            <p:cNvPr id="87" name="円/楕円 86"/>
            <p:cNvSpPr/>
            <p:nvPr/>
          </p:nvSpPr>
          <p:spPr>
            <a:xfrm>
              <a:off x="847164" y="537883"/>
              <a:ext cx="2173282" cy="21111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8" name="直線コネクタ 87"/>
            <p:cNvCxnSpPr/>
            <p:nvPr/>
          </p:nvCxnSpPr>
          <p:spPr>
            <a:xfrm>
              <a:off x="1922929" y="537883"/>
              <a:ext cx="1" cy="1117687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テキスト ボックス 90"/>
          <p:cNvSpPr txBox="1"/>
          <p:nvPr/>
        </p:nvSpPr>
        <p:spPr>
          <a:xfrm>
            <a:off x="2595282" y="1653988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+120°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667000" y="333935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+120°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801471" y="5020235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+120°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324599" y="1618129"/>
            <a:ext cx="2631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+240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°(-120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°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436658" y="326315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+240°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6436658" y="498437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+240°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3039034" y="6266331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元</a:t>
            </a:r>
            <a:r>
              <a:rPr lang="ja-JP" altLang="en-US" sz="2400" dirty="0" smtClean="0"/>
              <a:t>に戻る</a:t>
            </a:r>
            <a:endParaRPr kumimoji="1" lang="ja-JP" altLang="en-US" sz="2400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795246" y="624392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元</a:t>
            </a:r>
            <a:r>
              <a:rPr lang="ja-JP" altLang="en-US" sz="2400" dirty="0" smtClean="0"/>
              <a:t>に戻る</a:t>
            </a:r>
            <a:endParaRPr kumimoji="1" lang="ja-JP" altLang="en-US" sz="2400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3039035" y="2474259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kumimoji="1" lang="ja-JP" alt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145025" y="0"/>
            <a:ext cx="698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</a:t>
            </a:r>
            <a:r>
              <a:rPr lang="en-US" altLang="ja-JP" dirty="0" smtClean="0"/>
              <a:t>3</a:t>
            </a:r>
            <a:r>
              <a:rPr lang="ja-JP" altLang="en-US" dirty="0" smtClean="0"/>
              <a:t>　</a:t>
            </a:r>
            <a:r>
              <a:rPr lang="en-US" altLang="ja-JP" dirty="0" smtClean="0"/>
              <a:t>3</a:t>
            </a:r>
            <a:r>
              <a:rPr lang="en-US" altLang="ja-JP" baseline="-25000" dirty="0" smtClean="0"/>
              <a:t>1</a:t>
            </a:r>
            <a:r>
              <a:rPr lang="ja-JP" altLang="en-US" dirty="0" smtClean="0"/>
              <a:t>らせん（左）と</a:t>
            </a:r>
            <a:r>
              <a:rPr lang="en-US" altLang="ja-JP" dirty="0" smtClean="0"/>
              <a:t>3</a:t>
            </a:r>
            <a:r>
              <a:rPr lang="en-US" altLang="ja-JP" baseline="-25000" dirty="0" smtClean="0"/>
              <a:t>2</a:t>
            </a:r>
            <a:r>
              <a:rPr lang="ja-JP" altLang="en-US" dirty="0" smtClean="0"/>
              <a:t>らせん（右）の比較（らせん軸の</a:t>
            </a:r>
            <a:r>
              <a:rPr lang="ja-JP" altLang="en-US" smtClean="0"/>
              <a:t>方向から見た）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2989730" y="4146176"/>
            <a:ext cx="117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ja-JP" alt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6771092" y="4145287"/>
            <a:ext cx="963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ja-JP" alt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6671973" y="2454696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ja-JP" altLang="en-US" sz="2800" baseline="-25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3142130" y="5670176"/>
            <a:ext cx="177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ja-JP" alt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6683188" y="5755341"/>
            <a:ext cx="177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x3</a:t>
            </a:r>
            <a:r>
              <a:rPr lang="en-US" altLang="ja-JP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ja-JP" alt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954741" y="79337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800" dirty="0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865094" y="246529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7240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3832412" y="564776"/>
            <a:ext cx="13447" cy="2823883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3859306" y="3415553"/>
            <a:ext cx="4329953" cy="13448"/>
          </a:xfrm>
          <a:prstGeom prst="line">
            <a:avLst/>
          </a:prstGeom>
          <a:ln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3872753" y="3442447"/>
            <a:ext cx="2864223" cy="2864224"/>
          </a:xfrm>
          <a:prstGeom prst="line">
            <a:avLst/>
          </a:prstGeom>
          <a:ln>
            <a:solidFill>
              <a:schemeClr val="tx1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1143000" y="3402106"/>
            <a:ext cx="2729753" cy="4034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H="1">
            <a:off x="3832412" y="3469341"/>
            <a:ext cx="13447" cy="29180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801906" y="1358153"/>
            <a:ext cx="2017058" cy="200361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5271247" y="1963271"/>
            <a:ext cx="40341" cy="2164976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572000" y="4141694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4558554" y="3415553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4549589" y="1255059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4563035" y="1900518"/>
            <a:ext cx="6724" cy="2299447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4589930" y="1940859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2391335" y="2653552"/>
            <a:ext cx="2241" cy="2281519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2357719" y="2680447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3854824" y="1272989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3863789" y="1255059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121959" y="3357281"/>
            <a:ext cx="2241" cy="2281519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389095" y="4917141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2384612" y="2707341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128683" y="5602941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2393577" y="4921624"/>
            <a:ext cx="753035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3128683" y="4917141"/>
            <a:ext cx="766482" cy="726141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3148853" y="2698376"/>
            <a:ext cx="2241" cy="2281519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円/楕円 51"/>
          <p:cNvSpPr/>
          <p:nvPr/>
        </p:nvSpPr>
        <p:spPr>
          <a:xfrm>
            <a:off x="5177118" y="1828800"/>
            <a:ext cx="228600" cy="2286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2317377" y="4818529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589059" y="5715000"/>
            <a:ext cx="35618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</a:t>
            </a:r>
            <a:endParaRPr kumimoji="1" lang="ja-JP" altLang="en-US" sz="28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669306" y="2882153"/>
            <a:ext cx="3738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b</a:t>
            </a:r>
            <a:endParaRPr kumimoji="1" lang="ja-JP" altLang="en-US" sz="2800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877235" y="367553"/>
            <a:ext cx="3369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c</a:t>
            </a:r>
            <a:endParaRPr kumimoji="1" lang="ja-JP" altLang="en-US" sz="28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836894" y="2989729"/>
            <a:ext cx="36740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0</a:t>
            </a:r>
            <a:endParaRPr kumimoji="1" lang="ja-JP" altLang="en-US" sz="28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450541" y="1685364"/>
            <a:ext cx="12786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(x, y, z)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77153" y="5105399"/>
            <a:ext cx="16392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(-x, -y, -z)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36282" y="105335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</a:t>
            </a:r>
            <a:r>
              <a:rPr lang="en-US" altLang="ja-JP" dirty="0" smtClean="0"/>
              <a:t>4  </a:t>
            </a:r>
            <a:r>
              <a:rPr lang="ja-JP" altLang="en-US" dirty="0" smtClean="0"/>
              <a:t>対称心</a:t>
            </a:r>
            <a:r>
              <a:rPr lang="en-US" altLang="ja-JP" dirty="0" smtClean="0"/>
              <a:t>(0)</a:t>
            </a:r>
            <a:r>
              <a:rPr lang="ja-JP" altLang="en-US" dirty="0" smtClean="0"/>
              <a:t>で関係付けられる</a:t>
            </a:r>
            <a:r>
              <a:rPr lang="en-US" altLang="ja-JP" dirty="0" smtClean="0"/>
              <a:t>A</a:t>
            </a:r>
            <a:r>
              <a:rPr lang="ja-JP" altLang="en-US" dirty="0" smtClean="0"/>
              <a:t>および</a:t>
            </a:r>
            <a:r>
              <a:rPr lang="en-US" altLang="ja-JP" dirty="0" smtClean="0"/>
              <a:t>B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132295" y="1380564"/>
            <a:ext cx="44435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828801" y="4746811"/>
            <a:ext cx="4235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009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04" y="1250312"/>
            <a:ext cx="3215000" cy="32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82" y="1192812"/>
            <a:ext cx="3395000" cy="33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73529" y="42454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3-5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8927" y="1065646"/>
            <a:ext cx="45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57334" y="1066472"/>
            <a:ext cx="45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72426" y="1062007"/>
            <a:ext cx="344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m</a:t>
            </a:r>
            <a:r>
              <a:rPr kumimoji="1" lang="en-US" altLang="ja-JP" sz="1100" baseline="-25000" dirty="0" smtClean="0"/>
              <a:t>1</a:t>
            </a:r>
            <a:endParaRPr kumimoji="1" lang="ja-JP" altLang="en-US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22996904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36282" y="105335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3-6  c</a:t>
            </a:r>
            <a:r>
              <a:rPr kumimoji="1" lang="ja-JP" altLang="en-US" dirty="0" smtClean="0"/>
              <a:t>軸に垂直で</a:t>
            </a:r>
            <a:r>
              <a:rPr kumimoji="1" lang="en-US" altLang="ja-JP" dirty="0" smtClean="0"/>
              <a:t>b</a:t>
            </a:r>
            <a:r>
              <a:rPr kumimoji="1" lang="ja-JP" altLang="en-US" dirty="0" smtClean="0"/>
              <a:t>方向に進む映進面</a:t>
            </a:r>
            <a:endParaRPr kumimoji="1" lang="ja-JP" altLang="en-US" dirty="0"/>
          </a:p>
        </p:txBody>
      </p:sp>
      <p:sp>
        <p:nvSpPr>
          <p:cNvPr id="3" name="平行四辺形 2"/>
          <p:cNvSpPr/>
          <p:nvPr/>
        </p:nvSpPr>
        <p:spPr>
          <a:xfrm>
            <a:off x="1358152" y="2850777"/>
            <a:ext cx="5889813" cy="1264024"/>
          </a:xfrm>
          <a:prstGeom prst="parallelogram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1653988" y="3415553"/>
            <a:ext cx="6498297" cy="1344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2393576" y="2675965"/>
            <a:ext cx="13448" cy="76648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124199" y="3460377"/>
            <a:ext cx="13448" cy="7664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836894" y="2680448"/>
            <a:ext cx="13448" cy="76648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563035" y="3420036"/>
            <a:ext cx="13448" cy="7664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289176" y="2653553"/>
            <a:ext cx="13448" cy="76648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5988423" y="3433483"/>
            <a:ext cx="13448" cy="7664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714564" y="2667000"/>
            <a:ext cx="13448" cy="76648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3688977" y="2492188"/>
            <a:ext cx="282388" cy="2823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141259" y="2492189"/>
            <a:ext cx="282388" cy="2823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6553200" y="2532530"/>
            <a:ext cx="282388" cy="2823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2980766" y="4137212"/>
            <a:ext cx="282388" cy="282388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433048" y="4123765"/>
            <a:ext cx="282388" cy="282388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858436" y="4123765"/>
            <a:ext cx="282388" cy="282388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2245659" y="2514600"/>
            <a:ext cx="282388" cy="28238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247965" y="29583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映進面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/>
        </p:nvCxnSpPr>
        <p:spPr>
          <a:xfrm>
            <a:off x="2393576" y="1976717"/>
            <a:ext cx="13448" cy="146573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836894" y="1981200"/>
            <a:ext cx="13448" cy="146573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3097305" y="2424952"/>
            <a:ext cx="13448" cy="146573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2393576" y="1963271"/>
            <a:ext cx="1425389" cy="26894"/>
          </a:xfrm>
          <a:prstGeom prst="line">
            <a:avLst/>
          </a:prstGeom>
          <a:ln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2371164" y="2411507"/>
            <a:ext cx="735107" cy="8964"/>
          </a:xfrm>
          <a:prstGeom prst="line">
            <a:avLst/>
          </a:prstGeom>
          <a:ln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662518" y="160020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１周期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24954" y="20753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1/2 </a:t>
            </a:r>
            <a:r>
              <a:rPr kumimoji="1" lang="ja-JP" altLang="en-US" dirty="0" smtClean="0"/>
              <a:t>周期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734670" y="232634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lang="en-US" altLang="ja-JP" sz="2400" baseline="-25000" dirty="0"/>
              <a:t>1</a:t>
            </a:r>
            <a:endParaRPr kumimoji="1" lang="ja-JP" altLang="en-US" sz="2400" baseline="-25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855261" y="4482353"/>
            <a:ext cx="532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A’</a:t>
            </a:r>
            <a:r>
              <a:rPr kumimoji="1" lang="en-US" altLang="ja-JP" sz="2400" baseline="-25000" dirty="0" smtClean="0"/>
              <a:t>1</a:t>
            </a:r>
            <a:endParaRPr kumimoji="1" lang="ja-JP" altLang="en-US" sz="2400" baseline="-25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285564" y="2371164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lang="en-US" altLang="ja-JP" sz="2400" baseline="-25000" dirty="0"/>
              <a:t>2</a:t>
            </a:r>
            <a:endParaRPr kumimoji="1" lang="ja-JP" altLang="en-US" sz="2400" baseline="-25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724399" y="234427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lang="en-US" altLang="ja-JP" sz="2400" baseline="-25000" dirty="0" smtClean="0"/>
              <a:t>3</a:t>
            </a:r>
            <a:endParaRPr kumimoji="1" lang="ja-JP" altLang="en-US" sz="2400" baseline="-25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36340" y="2411506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lang="en-US" altLang="ja-JP" sz="2400" baseline="-25000" dirty="0" smtClean="0"/>
              <a:t>4</a:t>
            </a:r>
            <a:endParaRPr kumimoji="1" lang="ja-JP" altLang="en-US" sz="2400" baseline="-25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379259" y="4473389"/>
            <a:ext cx="532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A’</a:t>
            </a:r>
            <a:r>
              <a:rPr lang="en-US" altLang="ja-JP" sz="2400" baseline="-25000" dirty="0"/>
              <a:t>2</a:t>
            </a:r>
            <a:endParaRPr kumimoji="1" lang="ja-JP" altLang="en-US" sz="2400" baseline="-25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679142" y="4401670"/>
            <a:ext cx="532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A’</a:t>
            </a:r>
            <a:r>
              <a:rPr lang="en-US" altLang="ja-JP" sz="2400" baseline="-25000" dirty="0"/>
              <a:t>3</a:t>
            </a:r>
            <a:endParaRPr kumimoji="1" lang="ja-JP" altLang="en-US" sz="2400" baseline="-25000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2389094" y="3464859"/>
            <a:ext cx="13448" cy="7664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2200836" y="4500283"/>
            <a:ext cx="42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A’</a:t>
            </a:r>
            <a:endParaRPr kumimoji="1" lang="ja-JP" altLang="en-US" sz="2400" baseline="-25000" dirty="0"/>
          </a:p>
        </p:txBody>
      </p:sp>
      <p:sp>
        <p:nvSpPr>
          <p:cNvPr id="47" name="円/楕円 46"/>
          <p:cNvSpPr/>
          <p:nvPr/>
        </p:nvSpPr>
        <p:spPr>
          <a:xfrm>
            <a:off x="2259107" y="4128247"/>
            <a:ext cx="282388" cy="282388"/>
          </a:xfrm>
          <a:prstGeom prst="ellipse">
            <a:avLst/>
          </a:prstGeom>
          <a:pattFill prst="zigZag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下矢印 47"/>
          <p:cNvSpPr/>
          <p:nvPr/>
        </p:nvSpPr>
        <p:spPr>
          <a:xfrm>
            <a:off x="2151529" y="2796988"/>
            <a:ext cx="107577" cy="1398494"/>
          </a:xfrm>
          <a:prstGeom prst="downArrow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下矢印 49"/>
          <p:cNvSpPr/>
          <p:nvPr/>
        </p:nvSpPr>
        <p:spPr>
          <a:xfrm rot="16200000">
            <a:off x="2691653" y="4170828"/>
            <a:ext cx="121023" cy="546847"/>
          </a:xfrm>
          <a:prstGeom prst="downArrow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597588" y="349623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ｂ</a:t>
            </a:r>
            <a:endParaRPr kumimoji="1" lang="ja-JP" altLang="en-US" dirty="0"/>
          </a:p>
        </p:txBody>
      </p:sp>
      <p:cxnSp>
        <p:nvCxnSpPr>
          <p:cNvPr id="52" name="直線コネクタ 51"/>
          <p:cNvCxnSpPr/>
          <p:nvPr/>
        </p:nvCxnSpPr>
        <p:spPr>
          <a:xfrm flipV="1">
            <a:off x="968188" y="3455895"/>
            <a:ext cx="685800" cy="29045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1667435" y="766482"/>
            <a:ext cx="8407" cy="266755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838199" y="629770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28481" y="37203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394010" y="32362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3998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5" y="543112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309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01" y="4696723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00" y="573112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9" y="2160309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00" y="3754955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00" y="5254955"/>
            <a:ext cx="2000000" cy="1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20" y="720309"/>
            <a:ext cx="1125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20" y="2473590"/>
            <a:ext cx="1110000" cy="1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58" y="843338"/>
            <a:ext cx="1270000" cy="14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15" y="2585032"/>
            <a:ext cx="1250000" cy="146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21" y="4504955"/>
            <a:ext cx="1275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15" y="980749"/>
            <a:ext cx="1625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39" y="3110032"/>
            <a:ext cx="1180000" cy="1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69609" y="50226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3-7 </a:t>
            </a:r>
            <a:r>
              <a:rPr lang="ja-JP" altLang="en-US" dirty="0" smtClean="0"/>
              <a:t>格子の種類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4950" y="388780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(a) </a:t>
            </a:r>
            <a:r>
              <a:rPr lang="ja-JP" altLang="en-US" sz="1400" dirty="0" smtClean="0"/>
              <a:t>三斜晶系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0773" y="2585032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(b) </a:t>
            </a:r>
            <a:r>
              <a:rPr lang="ja-JP" altLang="en-US" sz="1400" dirty="0"/>
              <a:t>単斜晶系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30773" y="389223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(c) </a:t>
            </a:r>
            <a:r>
              <a:rPr lang="ja-JP" altLang="en-US" sz="1400" dirty="0"/>
              <a:t>斜方晶系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241020" y="389223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(d) </a:t>
            </a:r>
            <a:r>
              <a:rPr lang="ja-JP" altLang="en-US" sz="1400" dirty="0" smtClean="0"/>
              <a:t>正方晶系</a:t>
            </a:r>
            <a:endParaRPr kumimoji="1"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85705" y="419558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(e) </a:t>
            </a:r>
            <a:r>
              <a:rPr lang="ja-JP" altLang="en-US" sz="1400" dirty="0" smtClean="0"/>
              <a:t>立方晶系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99988" y="419558"/>
            <a:ext cx="110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(f) </a:t>
            </a:r>
            <a:r>
              <a:rPr lang="ja-JP" altLang="en-US" sz="1400" dirty="0" smtClean="0"/>
              <a:t>六方晶系</a:t>
            </a:r>
            <a:endParaRPr kumimoji="1" lang="ja-JP" altLang="en-US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47317" y="2635360"/>
            <a:ext cx="1317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(g) </a:t>
            </a:r>
            <a:r>
              <a:rPr lang="ja-JP" altLang="en-US" sz="1400" dirty="0"/>
              <a:t>菱</a:t>
            </a:r>
            <a:r>
              <a:rPr lang="ja-JP" altLang="en-US" sz="1400" dirty="0" smtClean="0"/>
              <a:t>面体晶系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56" y="438894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単純格子</a:t>
            </a:r>
            <a:endParaRPr kumimoji="1" lang="ja-JP" altLang="en-US" sz="1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548594" y="2005561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(I)</a:t>
            </a:r>
            <a:r>
              <a:rPr kumimoji="1" lang="ja-JP" altLang="en-US" sz="1400" dirty="0" smtClean="0"/>
              <a:t>単純格子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344614" y="216581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単純格子</a:t>
            </a:r>
            <a:endParaRPr kumimoji="1" lang="ja-JP" altLang="en-US" sz="1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00409" y="227725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単純格子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2765" y="6121289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C</a:t>
            </a:r>
            <a:r>
              <a:rPr lang="ja-JP" altLang="en-US" sz="1400" dirty="0" smtClean="0"/>
              <a:t>底心格子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81080" y="3541420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(II) </a:t>
            </a:r>
            <a:r>
              <a:rPr lang="en-US" altLang="ja-JP" sz="1400" dirty="0" smtClean="0"/>
              <a:t>C</a:t>
            </a:r>
            <a:r>
              <a:rPr lang="ja-JP" altLang="en-US" sz="1400" dirty="0" smtClean="0"/>
              <a:t>底心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472451" y="5101066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(III)</a:t>
            </a:r>
            <a:r>
              <a:rPr lang="ja-JP" altLang="en-US" sz="1400" dirty="0"/>
              <a:t>面心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30773" y="6555871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smtClean="0"/>
              <a:t>(IV)</a:t>
            </a:r>
            <a:r>
              <a:rPr lang="ja-JP" altLang="en-US" sz="1400" dirty="0"/>
              <a:t>体心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937752" y="594352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体</a:t>
            </a:r>
            <a:r>
              <a:rPr lang="ja-JP" altLang="en-US" sz="1400" dirty="0"/>
              <a:t>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344613" y="390359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体</a:t>
            </a:r>
            <a:r>
              <a:rPr lang="ja-JP" altLang="en-US" sz="1400" dirty="0"/>
              <a:t>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815924" y="4081169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　</a:t>
            </a:r>
            <a:r>
              <a:rPr lang="ja-JP" altLang="en-US" sz="1400" dirty="0" smtClean="0"/>
              <a:t>面</a:t>
            </a:r>
            <a:r>
              <a:rPr lang="ja-JP" altLang="en-US" sz="1400" dirty="0"/>
              <a:t>心</a:t>
            </a:r>
            <a:r>
              <a:rPr kumimoji="1" lang="ja-JP" altLang="en-US" sz="1400" dirty="0" smtClean="0"/>
              <a:t>格子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2862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0" y="1716701"/>
            <a:ext cx="3784650" cy="48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91573" y="1182614"/>
            <a:ext cx="280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ビーカーの中で酢酸は凍る</a:t>
            </a:r>
            <a:endParaRPr kumimoji="1" lang="ja-JP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16" y="3047702"/>
            <a:ext cx="1417269" cy="191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20102" y="386379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1-8</a:t>
            </a:r>
            <a:r>
              <a:rPr kumimoji="1" lang="ja-JP" altLang="en-US" dirty="0" smtClean="0"/>
              <a:t>　酢酸の結晶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9421" y="25280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酢酸の結晶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5723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.chem.ucl.ac.uk/pdnn/symm1/rhomb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27" y="1911337"/>
            <a:ext cx="4195482" cy="331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6282" y="105335"/>
            <a:ext cx="497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3-8</a:t>
            </a:r>
            <a:r>
              <a:rPr kumimoji="1" lang="ja-JP" altLang="en-US" dirty="0" smtClean="0"/>
              <a:t>　菱面体晶（点線）と六方晶系（実線）の関係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2106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8" y="912026"/>
            <a:ext cx="2570000" cy="20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60" y="1180473"/>
            <a:ext cx="2955000" cy="20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17" y="4182008"/>
            <a:ext cx="2965000" cy="20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49" y="3917008"/>
            <a:ext cx="2770000" cy="229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77656" y="41621"/>
            <a:ext cx="368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3-9 </a:t>
            </a:r>
            <a:r>
              <a:rPr lang="ja-JP" altLang="en-US" dirty="0" smtClean="0"/>
              <a:t>単斜晶系が取り得る複合格子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7655" y="513182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kumimoji="1" lang="ja-JP" altLang="en-US" dirty="0" smtClean="0"/>
              <a:t>二つの単純格子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41117" y="420849"/>
            <a:ext cx="387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ja-JP" altLang="en-US" dirty="0" err="1" smtClean="0"/>
              <a:t>ｂ</a:t>
            </a:r>
            <a:r>
              <a:rPr kumimoji="1" lang="en-US" altLang="ja-JP" dirty="0" smtClean="0"/>
              <a:t>)</a:t>
            </a:r>
            <a:r>
              <a:rPr lang="en-US" altLang="ja-JP" dirty="0"/>
              <a:t> B</a:t>
            </a:r>
            <a:r>
              <a:rPr lang="ja-JP" altLang="en-US" dirty="0"/>
              <a:t>底心格子の単斜晶系は単純</a:t>
            </a:r>
            <a:r>
              <a:rPr lang="ja-JP" altLang="en-US" dirty="0" smtClean="0"/>
              <a:t>格子</a:t>
            </a:r>
            <a:endParaRPr lang="en-US" altLang="ja-JP" dirty="0" smtClean="0"/>
          </a:p>
          <a:p>
            <a:r>
              <a:rPr lang="ja-JP" altLang="en-US" dirty="0" smtClean="0"/>
              <a:t>　　の</a:t>
            </a:r>
            <a:r>
              <a:rPr lang="ja-JP" altLang="en-US" dirty="0"/>
              <a:t>単斜</a:t>
            </a:r>
            <a:r>
              <a:rPr lang="ja-JP" altLang="en-US" dirty="0" smtClean="0"/>
              <a:t>晶系</a:t>
            </a:r>
            <a:r>
              <a:rPr lang="ja-JP" altLang="en-US" dirty="0"/>
              <a:t>と等価で</a:t>
            </a:r>
            <a:r>
              <a:rPr lang="ja-JP" altLang="en-US" dirty="0" smtClean="0"/>
              <a:t>ある</a:t>
            </a: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7655" y="3483062"/>
            <a:ext cx="382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lang="ja-JP" altLang="en-US" dirty="0" err="1"/>
              <a:t>ｃ</a:t>
            </a:r>
            <a:r>
              <a:rPr kumimoji="1" lang="en-US" altLang="ja-JP" dirty="0" smtClean="0"/>
              <a:t>)</a:t>
            </a:r>
            <a:r>
              <a:rPr lang="ja-JP" altLang="en-US" dirty="0"/>
              <a:t>体心格子の単斜晶系は</a:t>
            </a:r>
            <a:r>
              <a:rPr lang="en-US" altLang="ja-JP" dirty="0"/>
              <a:t>C</a:t>
            </a:r>
            <a:r>
              <a:rPr lang="ja-JP" altLang="en-US" dirty="0"/>
              <a:t>底心</a:t>
            </a:r>
            <a:r>
              <a:rPr lang="ja-JP" altLang="en-US" dirty="0" smtClean="0"/>
              <a:t>格子</a:t>
            </a:r>
            <a:endParaRPr lang="en-US" altLang="ja-JP" dirty="0" smtClean="0"/>
          </a:p>
          <a:p>
            <a:r>
              <a:rPr lang="ja-JP" altLang="en-US" dirty="0" smtClean="0"/>
              <a:t>の</a:t>
            </a:r>
            <a:r>
              <a:rPr lang="ja-JP" altLang="en-US" dirty="0"/>
              <a:t>単斜晶系と等価に</a:t>
            </a:r>
            <a:r>
              <a:rPr lang="ja-JP" altLang="en-US" dirty="0" smtClean="0"/>
              <a:t>なる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90995" y="3460924"/>
            <a:ext cx="382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lang="ja-JP" altLang="en-US" dirty="0" err="1" smtClean="0"/>
              <a:t>ｄ</a:t>
            </a:r>
            <a:r>
              <a:rPr kumimoji="1" lang="en-US" altLang="ja-JP" dirty="0" smtClean="0"/>
              <a:t>)</a:t>
            </a:r>
            <a:r>
              <a:rPr lang="ja-JP" altLang="en-US" dirty="0"/>
              <a:t>面心格子の単斜晶系は</a:t>
            </a:r>
            <a:r>
              <a:rPr lang="en-US" altLang="ja-JP" dirty="0"/>
              <a:t>C</a:t>
            </a:r>
            <a:r>
              <a:rPr lang="ja-JP" altLang="en-US" dirty="0"/>
              <a:t>底心</a:t>
            </a:r>
            <a:r>
              <a:rPr lang="ja-JP" altLang="en-US" dirty="0" smtClean="0"/>
              <a:t>格子</a:t>
            </a:r>
            <a:endParaRPr lang="en-US" altLang="ja-JP" dirty="0" smtClean="0"/>
          </a:p>
          <a:p>
            <a:r>
              <a:rPr lang="ja-JP" altLang="en-US" dirty="0" smtClean="0"/>
              <a:t>の</a:t>
            </a:r>
            <a:r>
              <a:rPr lang="ja-JP" altLang="en-US" dirty="0"/>
              <a:t>単斜晶系と等価で</a:t>
            </a:r>
            <a:r>
              <a:rPr lang="ja-JP" altLang="en-US" dirty="0" smtClean="0"/>
              <a:t>ある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5050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 flipH="1">
            <a:off x="2407024" y="1237129"/>
            <a:ext cx="2904564" cy="1452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4195481" y="2689413"/>
            <a:ext cx="1" cy="22187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398059" y="2693894"/>
            <a:ext cx="1" cy="22187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>
            <a:off x="4173071" y="1255058"/>
            <a:ext cx="2904564" cy="1452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827930" y="1985682"/>
            <a:ext cx="1" cy="2218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647766" y="1949823"/>
            <a:ext cx="1" cy="22187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3845860" y="1990164"/>
            <a:ext cx="1" cy="2218764"/>
          </a:xfrm>
          <a:prstGeom prst="line">
            <a:avLst/>
          </a:prstGeom>
          <a:ln w="28575"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073153" y="1237129"/>
            <a:ext cx="1" cy="22187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393576" y="4867835"/>
            <a:ext cx="1815353" cy="134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823446" y="4132729"/>
            <a:ext cx="1792737" cy="22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398058" y="2693894"/>
            <a:ext cx="1815353" cy="134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836894" y="1967753"/>
            <a:ext cx="1815353" cy="134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836895" y="4132729"/>
            <a:ext cx="1815353" cy="13447"/>
          </a:xfrm>
          <a:prstGeom prst="line">
            <a:avLst/>
          </a:prstGeom>
          <a:ln w="28575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248835" y="1241612"/>
            <a:ext cx="1815353" cy="134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4191001" y="3397623"/>
            <a:ext cx="2904564" cy="1452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2402541" y="3397622"/>
            <a:ext cx="2904564" cy="1452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/楕円 22"/>
          <p:cNvSpPr/>
          <p:nvPr/>
        </p:nvSpPr>
        <p:spPr>
          <a:xfrm>
            <a:off x="2344271" y="2640106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2344271" y="4791635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4119283" y="4831976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996953" y="3352800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5611906" y="4065494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4119282" y="2653553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023847" y="1187823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238201" y="1185008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3783106" y="1913965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598459" y="1913965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3769659" y="4059051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5216937" y="3357804"/>
            <a:ext cx="121024" cy="12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2396704" y="4142007"/>
            <a:ext cx="1446028" cy="712381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330493" y="1416008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c’=c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849888" y="392695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b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983389" y="4644031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a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5423648" y="3715870"/>
            <a:ext cx="121024" cy="1210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>
            <a:off x="5284695" y="1196788"/>
            <a:ext cx="1" cy="2218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5253318" y="3411070"/>
            <a:ext cx="1815353" cy="13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/楕円 41"/>
          <p:cNvSpPr/>
          <p:nvPr/>
        </p:nvSpPr>
        <p:spPr>
          <a:xfrm>
            <a:off x="3948955" y="4459941"/>
            <a:ext cx="121024" cy="1210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3940829" y="2278155"/>
            <a:ext cx="121024" cy="1210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5423648" y="1564341"/>
            <a:ext cx="121024" cy="1210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/>
          <p:cNvCxnSpPr/>
          <p:nvPr/>
        </p:nvCxnSpPr>
        <p:spPr>
          <a:xfrm>
            <a:off x="5477436" y="1631576"/>
            <a:ext cx="1" cy="2218764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4002742" y="2335305"/>
            <a:ext cx="2521" cy="204143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3858746" y="4154301"/>
            <a:ext cx="141270" cy="366227"/>
          </a:xfrm>
          <a:prstGeom prst="line">
            <a:avLst/>
          </a:prstGeom>
          <a:ln w="25400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3820646" y="1906401"/>
            <a:ext cx="179296" cy="4008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V="1">
            <a:off x="4010866" y="1975878"/>
            <a:ext cx="1657630" cy="3641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3820366" y="1618691"/>
            <a:ext cx="1657630" cy="3641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V="1">
            <a:off x="3796554" y="3786188"/>
            <a:ext cx="1661271" cy="349343"/>
          </a:xfrm>
          <a:prstGeom prst="line">
            <a:avLst/>
          </a:prstGeom>
          <a:ln w="25400"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flipV="1">
            <a:off x="4029916" y="4142816"/>
            <a:ext cx="1657630" cy="3641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>
            <a:endCxn id="27" idx="5"/>
          </p:cNvCxnSpPr>
          <p:nvPr/>
        </p:nvCxnSpPr>
        <p:spPr>
          <a:xfrm>
            <a:off x="5482758" y="3763776"/>
            <a:ext cx="232448" cy="40501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5492284" y="1620651"/>
            <a:ext cx="179296" cy="40089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3539287" y="435351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a’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23537" y="341419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b’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36282" y="105335"/>
            <a:ext cx="756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3-10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C</a:t>
            </a:r>
            <a:r>
              <a:rPr kumimoji="1" lang="ja-JP" altLang="en-US" dirty="0" smtClean="0"/>
              <a:t>底心格子の単斜晶系は単純格子の単斜晶系には絶対なれない！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5757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1" y="1163565"/>
            <a:ext cx="2265000" cy="16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64233" y="174900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3-11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種々の</a:t>
            </a:r>
            <a:r>
              <a:rPr kumimoji="1" lang="ja-JP" altLang="en-US" dirty="0" smtClean="0"/>
              <a:t>晶系の結晶になる分子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335" y="763290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kumimoji="1" lang="ja-JP" altLang="en-US" dirty="0" smtClean="0"/>
              <a:t>三斜晶系（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）の結晶になる</a:t>
            </a:r>
            <a:r>
              <a:rPr lang="ja-JP" altLang="en-US" dirty="0" smtClean="0"/>
              <a:t>分子</a:t>
            </a:r>
            <a:endParaRPr kumimoji="1" lang="en-US" altLang="ja-JP" dirty="0" smtClean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9" y="3569560"/>
            <a:ext cx="2995000" cy="1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301247" y="3021327"/>
                <a:ext cx="4213013" cy="404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(b)</a:t>
                </a:r>
                <a:r>
                  <a:rPr kumimoji="1" lang="ja-JP" altLang="en-US" dirty="0" smtClean="0"/>
                  <a:t>三斜晶系（</a:t>
                </a:r>
                <a:r>
                  <a:rPr kumimoji="1" lang="en-US" altLang="ja-JP" i="1" dirty="0" smtClean="0"/>
                  <a:t>P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kumimoji="1" lang="en-US" altLang="ja-JP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kumimoji="1" lang="ja-JP" altLang="en-US" b="0" i="1" smtClean="0">
                            <a:latin typeface="Cambria Math"/>
                          </a:rPr>
                          <m:t>１</m:t>
                        </m:r>
                      </m:e>
                    </m:bar>
                  </m:oMath>
                </a14:m>
                <a:r>
                  <a:rPr kumimoji="1" lang="ja-JP" altLang="en-US" dirty="0" smtClean="0"/>
                  <a:t>）の結晶になる</a:t>
                </a:r>
                <a:r>
                  <a:rPr lang="ja-JP" altLang="en-US" dirty="0" smtClean="0"/>
                  <a:t>分子</a:t>
                </a:r>
                <a:r>
                  <a:rPr lang="en-US" altLang="ja-JP" dirty="0" smtClean="0"/>
                  <a:t>(NAA)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47" y="3021327"/>
                <a:ext cx="4213013" cy="404983"/>
              </a:xfrm>
              <a:prstGeom prst="rect">
                <a:avLst/>
              </a:prstGeom>
              <a:blipFill rotWithShape="1">
                <a:blip r:embed="rId5"/>
                <a:stretch>
                  <a:fillRect l="-1156" t="-4545" r="-723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4547896" y="626204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r>
              <a:rPr lang="ja-JP" altLang="en-US" dirty="0"/>
              <a:t>単斜晶系</a:t>
            </a:r>
            <a:r>
              <a:rPr kumimoji="1" lang="ja-JP" altLang="en-US" dirty="0" smtClean="0"/>
              <a:t>（</a:t>
            </a:r>
            <a:r>
              <a:rPr kumimoji="1" lang="en-US" altLang="ja-JP" i="1" dirty="0" smtClean="0"/>
              <a:t>P</a:t>
            </a:r>
            <a:r>
              <a:rPr lang="en-US" altLang="ja-JP" dirty="0" smtClean="0"/>
              <a:t>2</a:t>
            </a:r>
            <a:r>
              <a:rPr lang="en-US" altLang="ja-JP" baseline="-25000" dirty="0" smtClean="0"/>
              <a:t>1</a:t>
            </a:r>
            <a:r>
              <a:rPr kumimoji="1" lang="ja-JP" altLang="en-US" dirty="0" smtClean="0"/>
              <a:t>）の結晶になる</a:t>
            </a:r>
            <a:r>
              <a:rPr lang="ja-JP" altLang="en-US" dirty="0" smtClean="0"/>
              <a:t>分子</a:t>
            </a:r>
            <a:endParaRPr kumimoji="1" lang="en-US" altLang="ja-JP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12" y="3426310"/>
            <a:ext cx="3400654" cy="176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4547896" y="3021327"/>
            <a:ext cx="387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(d)</a:t>
            </a:r>
            <a:r>
              <a:rPr lang="ja-JP" altLang="en-US" dirty="0" smtClean="0"/>
              <a:t>単斜晶系</a:t>
            </a:r>
            <a:r>
              <a:rPr kumimoji="1" lang="ja-JP" altLang="en-US" dirty="0" smtClean="0"/>
              <a:t>（</a:t>
            </a:r>
            <a:r>
              <a:rPr kumimoji="1" lang="en-US" altLang="ja-JP" i="1" dirty="0" smtClean="0"/>
              <a:t>P</a:t>
            </a:r>
            <a:r>
              <a:rPr lang="en-US" altLang="ja-JP" dirty="0" smtClean="0"/>
              <a:t>2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/c</a:t>
            </a:r>
            <a:r>
              <a:rPr kumimoji="1" lang="ja-JP" altLang="en-US" dirty="0" smtClean="0"/>
              <a:t>）の結晶になる</a:t>
            </a:r>
            <a:r>
              <a:rPr lang="ja-JP" altLang="en-US" dirty="0" smtClean="0"/>
              <a:t>分子</a:t>
            </a:r>
            <a:endParaRPr kumimoji="1" lang="en-US" altLang="ja-JP" dirty="0" smtClean="0"/>
          </a:p>
        </p:txBody>
      </p:sp>
      <p:sp>
        <p:nvSpPr>
          <p:cNvPr id="5" name="正方形/長方形 4"/>
          <p:cNvSpPr/>
          <p:nvPr/>
        </p:nvSpPr>
        <p:spPr>
          <a:xfrm>
            <a:off x="480649" y="2550253"/>
            <a:ext cx="2379997" cy="31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33048" y="5190729"/>
            <a:ext cx="2379997" cy="318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798877"/>
              </p:ext>
            </p:extLst>
          </p:nvPr>
        </p:nvGraphicFramePr>
        <p:xfrm>
          <a:off x="5175760" y="1132622"/>
          <a:ext cx="2097495" cy="178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6" name="CS ChemDraw Drawing" r:id="rId7" imgW="1994819" imgH="1700827" progId="ChemDraw.Document.6.0">
                  <p:embed/>
                </p:oleObj>
              </mc:Choice>
              <mc:Fallback>
                <p:oleObj name="CS ChemDraw Drawing" r:id="rId7" imgW="1994819" imgH="17008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75760" y="1132622"/>
                        <a:ext cx="2097495" cy="1787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658798"/>
              </p:ext>
            </p:extLst>
          </p:nvPr>
        </p:nvGraphicFramePr>
        <p:xfrm>
          <a:off x="1067094" y="5697520"/>
          <a:ext cx="2231582" cy="110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7" name="CS ChemDraw Drawing" r:id="rId9" imgW="2416999" imgH="1191746" progId="ChemDraw.Document.6.0">
                  <p:embed/>
                </p:oleObj>
              </mc:Choice>
              <mc:Fallback>
                <p:oleObj name="CS ChemDraw Drawing" r:id="rId9" imgW="2416999" imgH="1191746" progId="ChemDraw.Document.6.0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094" y="5697520"/>
                        <a:ext cx="2231582" cy="1100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362042" y="5324845"/>
            <a:ext cx="4689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(e) </a:t>
            </a:r>
            <a:r>
              <a:rPr lang="ja-JP" altLang="en-US" dirty="0" smtClean="0"/>
              <a:t>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baseline="-25000" dirty="0"/>
              <a:t>　</a:t>
            </a:r>
            <a:r>
              <a:rPr lang="ja-JP" altLang="en-US" dirty="0" smtClean="0"/>
              <a:t>の結晶</a:t>
            </a:r>
            <a:r>
              <a:rPr lang="ja-JP" altLang="en-US" dirty="0"/>
              <a:t>になる</a:t>
            </a:r>
            <a:r>
              <a:rPr lang="en-US" altLang="ja-JP" dirty="0" smtClean="0"/>
              <a:t>L-</a:t>
            </a:r>
            <a:r>
              <a:rPr lang="ja-JP" altLang="en-US" dirty="0" smtClean="0"/>
              <a:t>グルタミン酸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61291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7492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3-12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DMP</a:t>
            </a:r>
            <a:r>
              <a:rPr lang="ja-JP" altLang="en-US" dirty="0" smtClean="0"/>
              <a:t>結晶の構造。</a:t>
            </a:r>
            <a:endParaRPr kumimoji="1" lang="ja-JP" alt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6" y="781739"/>
            <a:ext cx="3900487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-67112" y="376824"/>
            <a:ext cx="458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kumimoji="1" lang="ja-JP" altLang="en-US" dirty="0" smtClean="0"/>
              <a:t>単位胞。</a:t>
            </a:r>
            <a:r>
              <a:rPr lang="en-US" altLang="ja-JP" dirty="0"/>
              <a:t> 1</a:t>
            </a:r>
            <a:r>
              <a:rPr lang="ja-JP" altLang="en-US" dirty="0"/>
              <a:t>分子の</a:t>
            </a:r>
            <a:r>
              <a:rPr lang="en-US" altLang="ja-JP" dirty="0"/>
              <a:t>DMP</a:t>
            </a:r>
            <a:r>
              <a:rPr lang="ja-JP" altLang="en-US" dirty="0"/>
              <a:t>が入っている。何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ja-JP" altLang="en-US" dirty="0" smtClean="0"/>
              <a:t>　　対称もない</a:t>
            </a:r>
            <a:endParaRPr kumimoji="1" lang="ja-JP" alt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36" y="940702"/>
            <a:ext cx="3989387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90537" y="294371"/>
            <a:ext cx="4285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（ｂ）</a:t>
            </a:r>
            <a:r>
              <a:rPr lang="en-US" altLang="ja-JP" dirty="0"/>
              <a:t> DMP</a:t>
            </a:r>
            <a:r>
              <a:rPr lang="ja-JP" altLang="en-US" dirty="0" err="1"/>
              <a:t>の単位胞が</a:t>
            </a:r>
            <a:r>
              <a:rPr lang="ja-JP" altLang="en-US" dirty="0"/>
              <a:t>二次元的に規則</a:t>
            </a:r>
            <a:r>
              <a:rPr lang="ja-JP" altLang="en-US" dirty="0" smtClean="0"/>
              <a:t>配列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した</a:t>
            </a:r>
            <a:r>
              <a:rPr lang="ja-JP" altLang="en-US" dirty="0"/>
              <a:t>様子</a:t>
            </a:r>
            <a:endParaRPr kumimoji="1" lang="ja-JP" altLang="en-US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98" y="3850589"/>
            <a:ext cx="4079875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20625" y="3489646"/>
            <a:ext cx="3299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（ｃ）</a:t>
            </a:r>
            <a:r>
              <a:rPr lang="en-US" altLang="ja-JP" dirty="0" smtClean="0"/>
              <a:t>DMP</a:t>
            </a:r>
            <a:r>
              <a:rPr lang="ja-JP" altLang="en-US" dirty="0" err="1"/>
              <a:t>の単位胞が</a:t>
            </a:r>
            <a:r>
              <a:rPr lang="ja-JP" altLang="en-US" dirty="0"/>
              <a:t>三次元的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規則</a:t>
            </a:r>
            <a:r>
              <a:rPr lang="ja-JP" altLang="en-US" dirty="0"/>
              <a:t>配列した様子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75556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54163"/>
            <a:ext cx="457041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線矢印コネクタ 2"/>
          <p:cNvCxnSpPr>
            <a:endCxn id="9" idx="1"/>
          </p:cNvCxnSpPr>
          <p:nvPr/>
        </p:nvCxnSpPr>
        <p:spPr>
          <a:xfrm>
            <a:off x="3416300" y="5588000"/>
            <a:ext cx="1383329" cy="142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H="1" flipV="1">
            <a:off x="2171700" y="3492500"/>
            <a:ext cx="228600" cy="1117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799629" y="5371455"/>
            <a:ext cx="332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>
                <a:solidFill>
                  <a:prstClr val="black"/>
                </a:solidFill>
              </a:rPr>
              <a:t>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942129" y="3034655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 smtClean="0">
                <a:solidFill>
                  <a:prstClr val="black"/>
                </a:solidFill>
              </a:rPr>
              <a:t>b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627929" y="492695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 smtClean="0">
                <a:solidFill>
                  <a:prstClr val="black"/>
                </a:solidFill>
              </a:rPr>
              <a:t>0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70200" y="4279900"/>
            <a:ext cx="332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itchFamily="18" charset="2"/>
              </a:rPr>
              <a:t>g</a:t>
            </a:r>
            <a:endParaRPr kumimoji="1" lang="ja-JP" altLang="en-US" sz="2800" dirty="0">
              <a:latin typeface="Symbol" pitchFamily="18" charset="2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4233" y="590843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3-13</a:t>
            </a:r>
            <a:r>
              <a:rPr kumimoji="1" lang="ja-JP" altLang="en-US" dirty="0" smtClean="0"/>
              <a:t>　　空間群の模式例（</a:t>
            </a:r>
            <a:r>
              <a:rPr kumimoji="1" lang="en-US" altLang="ja-JP" i="1" dirty="0" smtClean="0"/>
              <a:t>P</a:t>
            </a:r>
            <a:r>
              <a:rPr kumimoji="1" lang="en-US" altLang="ja-JP" dirty="0" smtClean="0"/>
              <a:t>1)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13100" y="429260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（１）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4600" y="427990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（２）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78100" y="123190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（３）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65800" y="1181100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（４）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5173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9" y="2192712"/>
            <a:ext cx="2646000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57" y="1728673"/>
            <a:ext cx="3700463" cy="491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25827" y="268448"/>
            <a:ext cx="292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3-14 NAA</a:t>
            </a:r>
            <a:r>
              <a:rPr lang="ja-JP" altLang="en-US" dirty="0" smtClean="0"/>
              <a:t>分子の結晶構造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50" y="805343"/>
            <a:ext cx="4514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lang="ja-JP" altLang="en-US" dirty="0"/>
              <a:t>単位胞中に</a:t>
            </a:r>
            <a:r>
              <a:rPr lang="en-US" altLang="ja-JP" dirty="0"/>
              <a:t>2</a:t>
            </a:r>
            <a:r>
              <a:rPr lang="ja-JP" altLang="en-US" dirty="0"/>
              <a:t>分子の</a:t>
            </a:r>
            <a:r>
              <a:rPr lang="en-US" altLang="ja-JP" dirty="0"/>
              <a:t>NAA</a:t>
            </a:r>
            <a:r>
              <a:rPr lang="ja-JP" altLang="en-US" dirty="0"/>
              <a:t>分子が</a:t>
            </a:r>
            <a:r>
              <a:rPr lang="ja-JP" altLang="en-US" dirty="0" smtClean="0"/>
              <a:t>含まれる。</a:t>
            </a:r>
            <a:endParaRPr lang="en-US" altLang="ja-JP" dirty="0" smtClean="0"/>
          </a:p>
          <a:p>
            <a:r>
              <a:rPr lang="en-US" altLang="ja-JP" dirty="0" smtClean="0"/>
              <a:t>2</a:t>
            </a:r>
            <a:r>
              <a:rPr lang="ja-JP" altLang="en-US" dirty="0"/>
              <a:t>分子</a:t>
            </a:r>
            <a:r>
              <a:rPr lang="ja-JP" altLang="en-US" dirty="0" smtClean="0"/>
              <a:t>は単位胞</a:t>
            </a:r>
            <a:r>
              <a:rPr lang="ja-JP" altLang="en-US" dirty="0"/>
              <a:t>の中心にある対称心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r>
              <a:rPr lang="ja-JP" altLang="en-US" dirty="0" smtClean="0"/>
              <a:t>関係付けられる</a:t>
            </a:r>
            <a:r>
              <a:rPr lang="ja-JP" altLang="en-US" dirty="0"/>
              <a:t>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65402" y="409382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33888" y="346487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39991" y="721453"/>
            <a:ext cx="4107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r>
              <a:rPr lang="ja-JP" altLang="en-US" dirty="0"/>
              <a:t>対称心で関係付けられる</a:t>
            </a:r>
            <a:r>
              <a:rPr lang="en-US" altLang="ja-JP" dirty="0"/>
              <a:t>2</a:t>
            </a:r>
            <a:r>
              <a:rPr lang="ja-JP" altLang="en-US" dirty="0"/>
              <a:t>分子</a:t>
            </a:r>
            <a:r>
              <a:rPr lang="ja-JP" altLang="en-US" dirty="0" smtClean="0"/>
              <a:t>を含む</a:t>
            </a:r>
            <a:endParaRPr lang="en-US" altLang="ja-JP" dirty="0" smtClean="0"/>
          </a:p>
          <a:p>
            <a:r>
              <a:rPr lang="ja-JP" altLang="en-US" dirty="0" smtClean="0"/>
              <a:t>三斜晶系単位胞</a:t>
            </a:r>
            <a:r>
              <a:rPr lang="ja-JP" altLang="en-US" dirty="0"/>
              <a:t>の二次元規則配列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552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8" y="437882"/>
            <a:ext cx="6709611" cy="585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71049" y="230235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3-15</a:t>
            </a:r>
            <a:r>
              <a:rPr lang="ja-JP" altLang="en-US" dirty="0" smtClean="0"/>
              <a:t>　空間群</a:t>
            </a:r>
            <a:r>
              <a:rPr lang="en-US" altLang="ja-JP" i="1" dirty="0"/>
              <a:t>P</a:t>
            </a:r>
            <a:r>
              <a:rPr lang="en-US" altLang="ja-JP" dirty="0"/>
              <a:t>1(―)</a:t>
            </a:r>
            <a:r>
              <a:rPr lang="ja-JP" altLang="en-US" dirty="0" smtClean="0"/>
              <a:t>の模式図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05739" y="28094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対称心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97966" y="465813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96678" y="145111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380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 flipV="1">
            <a:off x="1963270" y="1631320"/>
            <a:ext cx="5117502" cy="3553209"/>
            <a:chOff x="1981200" y="1685108"/>
            <a:chExt cx="5117502" cy="355320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42767">
              <a:off x="4403467" y="3175296"/>
              <a:ext cx="1300858" cy="1611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" name="グループ化 17"/>
            <p:cNvGrpSpPr/>
            <p:nvPr/>
          </p:nvGrpSpPr>
          <p:grpSpPr>
            <a:xfrm>
              <a:off x="2259874" y="1868156"/>
              <a:ext cx="4458979" cy="3002753"/>
              <a:chOff x="2259874" y="1921944"/>
              <a:chExt cx="4458979" cy="3002753"/>
            </a:xfrm>
          </p:grpSpPr>
          <p:cxnSp>
            <p:nvCxnSpPr>
              <p:cNvPr id="5" name="直線コネクタ 4"/>
              <p:cNvCxnSpPr/>
              <p:nvPr/>
            </p:nvCxnSpPr>
            <p:spPr>
              <a:xfrm>
                <a:off x="3094761" y="1981011"/>
                <a:ext cx="359796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コネクタ 5"/>
              <p:cNvCxnSpPr/>
              <p:nvPr/>
            </p:nvCxnSpPr>
            <p:spPr>
              <a:xfrm>
                <a:off x="2277179" y="4871499"/>
                <a:ext cx="3597965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 flipH="1">
                <a:off x="5878286" y="1921944"/>
                <a:ext cx="840567" cy="29766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H="1">
                <a:off x="2259874" y="1981201"/>
                <a:ext cx="834510" cy="294349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301858">
                <a:off x="3349650" y="2113028"/>
                <a:ext cx="1257441" cy="1615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6" name="テキスト ボックス 15"/>
            <p:cNvSpPr txBox="1"/>
            <p:nvPr/>
          </p:nvSpPr>
          <p:spPr>
            <a:xfrm flipV="1">
              <a:off x="6766560" y="1685108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a</a:t>
              </a:r>
              <a:endParaRPr kumimoji="1" lang="ja-JP" altLang="en-US" sz="24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flipV="1">
              <a:off x="1981200" y="4776652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c</a:t>
              </a:r>
              <a:endParaRPr kumimoji="1" lang="ja-JP" altLang="en-US" sz="24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673532" y="171994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0</a:t>
              </a:r>
              <a:endParaRPr kumimoji="1" lang="ja-JP" altLang="en-US" sz="2400" dirty="0"/>
            </a:p>
          </p:txBody>
        </p:sp>
        <p:sp>
          <p:nvSpPr>
            <p:cNvPr id="2" name="円/楕円 1"/>
            <p:cNvSpPr/>
            <p:nvPr/>
          </p:nvSpPr>
          <p:spPr>
            <a:xfrm>
              <a:off x="4482354" y="3316941"/>
              <a:ext cx="179294" cy="1792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271049" y="230235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3-16</a:t>
            </a:r>
            <a:r>
              <a:rPr lang="ja-JP" altLang="en-US" dirty="0" smtClean="0"/>
              <a:t>　　対称心で関係付けられる右手と左手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54071" y="35131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対称心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25681" y="339920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右手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34048" y="32154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左</a:t>
            </a:r>
            <a:r>
              <a:rPr kumimoji="1" lang="ja-JP" altLang="en-US" dirty="0" smtClean="0"/>
              <a:t>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70997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ローチャート: データ 1"/>
          <p:cNvSpPr/>
          <p:nvPr/>
        </p:nvSpPr>
        <p:spPr>
          <a:xfrm rot="10800000" flipV="1">
            <a:off x="798022" y="1313410"/>
            <a:ext cx="3424844" cy="2277688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76451" y="3607725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8283" y="1881448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b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49927" y="356061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0</a:t>
            </a:r>
            <a:endParaRPr kumimoji="1" lang="ja-JP" altLang="en-US" sz="280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662546" y="3923607"/>
            <a:ext cx="101415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775601" y="2492193"/>
            <a:ext cx="341076" cy="11183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612669" y="312558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○</a:t>
            </a:r>
            <a:r>
              <a:rPr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95352" y="153231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○</a:t>
            </a:r>
            <a:r>
              <a:rPr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16" name="フローチャート : 判断 15"/>
          <p:cNvSpPr/>
          <p:nvPr/>
        </p:nvSpPr>
        <p:spPr>
          <a:xfrm>
            <a:off x="7115695" y="2477192"/>
            <a:ext cx="199506" cy="548640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: データ 16"/>
          <p:cNvSpPr/>
          <p:nvPr/>
        </p:nvSpPr>
        <p:spPr>
          <a:xfrm rot="10800000" flipV="1">
            <a:off x="5357911" y="3258590"/>
            <a:ext cx="3391595" cy="3059084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17971" y="6334780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a</a:t>
            </a:r>
            <a:endParaRPr kumimoji="1" lang="ja-JP" altLang="en-US" sz="28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2807" y="4708256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c</a:t>
            </a:r>
            <a:endParaRPr kumimoji="1" lang="ja-JP" altLang="en-US" sz="2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91447" y="628767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0</a:t>
            </a:r>
            <a:endParaRPr kumimoji="1" lang="ja-JP" altLang="en-US" sz="2800" dirty="0"/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6204066" y="6650662"/>
            <a:ext cx="101415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 flipV="1">
            <a:off x="5419898" y="5237018"/>
            <a:ext cx="238299" cy="11005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154189" y="585264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○</a:t>
            </a:r>
            <a:r>
              <a:rPr lang="en-US" altLang="ja-JP" dirty="0" smtClean="0"/>
              <a:t>+</a:t>
            </a:r>
            <a:endParaRPr kumimoji="1" lang="ja-JP" altLang="en-US" dirty="0"/>
          </a:p>
        </p:txBody>
      </p:sp>
      <p:cxnSp>
        <p:nvCxnSpPr>
          <p:cNvPr id="28" name="直線コネクタ 27"/>
          <p:cNvCxnSpPr/>
          <p:nvPr/>
        </p:nvCxnSpPr>
        <p:spPr>
          <a:xfrm>
            <a:off x="7198823" y="2909454"/>
            <a:ext cx="66501" cy="3624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フローチャート : 判断 29"/>
          <p:cNvSpPr/>
          <p:nvPr/>
        </p:nvSpPr>
        <p:spPr>
          <a:xfrm>
            <a:off x="2398748" y="2217873"/>
            <a:ext cx="199506" cy="548640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ローチャート: データ 30"/>
          <p:cNvSpPr/>
          <p:nvPr/>
        </p:nvSpPr>
        <p:spPr>
          <a:xfrm rot="10800000" flipV="1">
            <a:off x="4674521" y="199505"/>
            <a:ext cx="3391595" cy="3059084"/>
          </a:xfrm>
          <a:prstGeom prst="flowChartInputOutp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052262" y="5888663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○</a:t>
            </a:r>
            <a:r>
              <a:rPr lang="en-US" altLang="ja-JP" sz="2400" dirty="0" smtClean="0"/>
              <a:t>-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75069" y="272982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○</a:t>
            </a:r>
            <a:r>
              <a:rPr lang="en-US" altLang="ja-JP" dirty="0" smtClean="0"/>
              <a:t>+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9257" y="86452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092631" y="98367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62636" y="548660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(I)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016241" y="54891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(II)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08568" y="234973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(III)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71049" y="230235"/>
            <a:ext cx="390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3-17</a:t>
            </a:r>
            <a:r>
              <a:rPr lang="en-US" altLang="ja-JP" dirty="0" smtClean="0"/>
              <a:t> </a:t>
            </a:r>
            <a:r>
              <a:rPr lang="ja-JP" altLang="en-US" dirty="0" smtClean="0"/>
              <a:t>　三斜晶系では</a:t>
            </a:r>
            <a:r>
              <a:rPr lang="en-US" altLang="ja-JP" dirty="0" smtClean="0"/>
              <a:t>2</a:t>
            </a:r>
            <a:r>
              <a:rPr lang="ja-JP" altLang="en-US" dirty="0" smtClean="0"/>
              <a:t>回回転対称は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許されない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66766" y="279664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(I)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693258" y="136702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(II)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0743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グループ化 498"/>
          <p:cNvGrpSpPr/>
          <p:nvPr/>
        </p:nvGrpSpPr>
        <p:grpSpPr>
          <a:xfrm>
            <a:off x="719143" y="4264370"/>
            <a:ext cx="3013275" cy="1485562"/>
            <a:chOff x="719143" y="4264370"/>
            <a:chExt cx="3013275" cy="1485562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307" name="グループ化 306"/>
            <p:cNvGrpSpPr/>
            <p:nvPr/>
          </p:nvGrpSpPr>
          <p:grpSpPr>
            <a:xfrm>
              <a:off x="719143" y="4264370"/>
              <a:ext cx="3013275" cy="742612"/>
              <a:chOff x="1015116" y="5024844"/>
              <a:chExt cx="3013275" cy="742612"/>
            </a:xfrm>
            <a:grpFill/>
          </p:grpSpPr>
          <p:grpSp>
            <p:nvGrpSpPr>
              <p:cNvPr id="242" name="グループ化 241"/>
              <p:cNvGrpSpPr/>
              <p:nvPr/>
            </p:nvGrpSpPr>
            <p:grpSpPr>
              <a:xfrm>
                <a:off x="1015116" y="5024844"/>
                <a:ext cx="3008177" cy="504004"/>
                <a:chOff x="1021518" y="4539277"/>
                <a:chExt cx="3008177" cy="504004"/>
              </a:xfrm>
              <a:grpFill/>
            </p:grpSpPr>
            <p:grpSp>
              <p:nvGrpSpPr>
                <p:cNvPr id="178" name="グループ化 177"/>
                <p:cNvGrpSpPr/>
                <p:nvPr/>
              </p:nvGrpSpPr>
              <p:grpSpPr>
                <a:xfrm>
                  <a:off x="1021518" y="4539277"/>
                  <a:ext cx="3008177" cy="256354"/>
                  <a:chOff x="1021518" y="4539277"/>
                  <a:chExt cx="3008177" cy="256354"/>
                </a:xfrm>
                <a:grpFill/>
              </p:grpSpPr>
              <p:grpSp>
                <p:nvGrpSpPr>
                  <p:cNvPr id="146" name="グループ化 145"/>
                  <p:cNvGrpSpPr/>
                  <p:nvPr/>
                </p:nvGrpSpPr>
                <p:grpSpPr>
                  <a:xfrm>
                    <a:off x="1021518" y="4539277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121" name="グループ化 120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94" name="円/楕円 9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5" name="円/楕円 9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6" name="円/楕円 9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9" name="円/楕円 98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0" name="円/楕円 99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22" name="グループ化 121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23" name="円/楕円 122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4" name="円/楕円 123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5" name="円/楕円 124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6" name="円/楕円 125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27" name="円/楕円 126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28" name="グループ化 127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29" name="円/楕円 128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0" name="円/楕円 129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1" name="円/楕円 130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2" name="円/楕円 131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3" name="円/楕円 132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34" name="グループ化 133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35" name="円/楕円 134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6" name="円/楕円 135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7" name="円/楕円 136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8" name="円/楕円 137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9" name="円/楕円 138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40" name="グループ化 139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41" name="円/楕円 140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2" name="円/楕円 141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3" name="円/楕円 142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4" name="円/楕円 143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5" name="円/楕円 144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147" name="グループ化 146"/>
                  <p:cNvGrpSpPr/>
                  <p:nvPr/>
                </p:nvGrpSpPr>
                <p:grpSpPr>
                  <a:xfrm>
                    <a:off x="1021519" y="4663101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148" name="グループ化 147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73" name="円/楕円 172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4" name="円/楕円 173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5" name="円/楕円 174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6" name="円/楕円 175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7" name="円/楕円 176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49" name="グループ化 148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68" name="円/楕円 167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9" name="円/楕円 168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0" name="円/楕円 169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1" name="円/楕円 170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2" name="円/楕円 171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0" name="グループ化 149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63" name="円/楕円 162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4" name="円/楕円 163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5" name="円/楕円 164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6" name="円/楕円 165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7" name="円/楕円 166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1" name="グループ化 150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58" name="円/楕円 157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9" name="円/楕円 158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0" name="円/楕円 159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1" name="円/楕円 160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62" name="円/楕円 161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2" name="グループ化 151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53" name="円/楕円 152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4" name="円/楕円 153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5" name="円/楕円 154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6" name="円/楕円 155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7" name="円/楕円 156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179" name="グループ化 178"/>
                <p:cNvGrpSpPr/>
                <p:nvPr/>
              </p:nvGrpSpPr>
              <p:grpSpPr>
                <a:xfrm>
                  <a:off x="1021518" y="4786927"/>
                  <a:ext cx="3008177" cy="256354"/>
                  <a:chOff x="1021518" y="4539277"/>
                  <a:chExt cx="3008177" cy="256354"/>
                </a:xfrm>
                <a:grpFill/>
              </p:grpSpPr>
              <p:grpSp>
                <p:nvGrpSpPr>
                  <p:cNvPr id="180" name="グループ化 179"/>
                  <p:cNvGrpSpPr/>
                  <p:nvPr/>
                </p:nvGrpSpPr>
                <p:grpSpPr>
                  <a:xfrm>
                    <a:off x="1021518" y="4539277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212" name="グループ化 211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37" name="円/楕円 23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8" name="円/楕円 23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9" name="円/楕円 23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40" name="円/楕円 23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41" name="円/楕円 24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213" name="グループ化 212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32" name="円/楕円 23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3" name="円/楕円 23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4" name="円/楕円 23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5" name="円/楕円 23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6" name="円/楕円 23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214" name="グループ化 213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27" name="円/楕円 22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8" name="円/楕円 22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9" name="円/楕円 22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0" name="円/楕円 22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1" name="円/楕円 23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215" name="グループ化 214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22" name="円/楕円 22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3" name="円/楕円 22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4" name="円/楕円 22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5" name="円/楕円 22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6" name="円/楕円 22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216" name="グループ化 215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17" name="円/楕円 21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18" name="円/楕円 21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19" name="円/楕円 21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0" name="円/楕円 21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21" name="円/楕円 22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181" name="グループ化 180"/>
                  <p:cNvGrpSpPr/>
                  <p:nvPr/>
                </p:nvGrpSpPr>
                <p:grpSpPr>
                  <a:xfrm>
                    <a:off x="1021519" y="4663101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182" name="グループ化 181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07" name="円/楕円 20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8" name="円/楕円 20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9" name="円/楕円 20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10" name="円/楕円 20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11" name="円/楕円 21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83" name="グループ化 182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202" name="円/楕円 20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3" name="円/楕円 20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4" name="円/楕円 20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5" name="円/楕円 20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6" name="円/楕円 20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84" name="グループ化 183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97" name="円/楕円 19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8" name="円/楕円 19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9" name="円/楕円 19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0" name="円/楕円 19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01" name="円/楕円 20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85" name="グループ化 184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92" name="円/楕円 19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3" name="円/楕円 19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4" name="円/楕円 19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5" name="円/楕円 19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6" name="円/楕円 19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86" name="グループ化 185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187" name="円/楕円 18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88" name="円/楕円 18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89" name="円/楕円 18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0" name="円/楕円 18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91" name="円/楕円 19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  <p:grpSp>
            <p:nvGrpSpPr>
              <p:cNvPr id="243" name="グループ化 242"/>
              <p:cNvGrpSpPr/>
              <p:nvPr/>
            </p:nvGrpSpPr>
            <p:grpSpPr>
              <a:xfrm>
                <a:off x="1020214" y="5511102"/>
                <a:ext cx="3008177" cy="256354"/>
                <a:chOff x="1021518" y="4539277"/>
                <a:chExt cx="3008177" cy="256354"/>
              </a:xfrm>
              <a:grpFill/>
            </p:grpSpPr>
            <p:grpSp>
              <p:nvGrpSpPr>
                <p:cNvPr id="244" name="グループ化 243"/>
                <p:cNvGrpSpPr/>
                <p:nvPr/>
              </p:nvGrpSpPr>
              <p:grpSpPr>
                <a:xfrm>
                  <a:off x="1021518" y="4539277"/>
                  <a:ext cx="3008176" cy="132530"/>
                  <a:chOff x="1021518" y="4539277"/>
                  <a:chExt cx="3008176" cy="132530"/>
                </a:xfrm>
                <a:grpFill/>
              </p:grpSpPr>
              <p:grpSp>
                <p:nvGrpSpPr>
                  <p:cNvPr id="276" name="グループ化 275"/>
                  <p:cNvGrpSpPr/>
                  <p:nvPr/>
                </p:nvGrpSpPr>
                <p:grpSpPr>
                  <a:xfrm>
                    <a:off x="1021518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01" name="円/楕円 30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02" name="円/楕円 30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03" name="円/楕円 30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04" name="円/楕円 30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05" name="円/楕円 30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77" name="グループ化 276"/>
                  <p:cNvGrpSpPr/>
                  <p:nvPr/>
                </p:nvGrpSpPr>
                <p:grpSpPr>
                  <a:xfrm>
                    <a:off x="1623974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96" name="円/楕円 295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7" name="円/楕円 296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8" name="円/楕円 297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9" name="円/楕円 298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00" name="円/楕円 299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78" name="グループ化 277"/>
                  <p:cNvGrpSpPr/>
                  <p:nvPr/>
                </p:nvGrpSpPr>
                <p:grpSpPr>
                  <a:xfrm>
                    <a:off x="2224049" y="4539277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91" name="円/楕円 29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2" name="円/楕円 29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3" name="円/楕円 29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4" name="円/楕円 29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5" name="円/楕円 29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79" name="グループ化 278"/>
                  <p:cNvGrpSpPr/>
                  <p:nvPr/>
                </p:nvGrpSpPr>
                <p:grpSpPr>
                  <a:xfrm>
                    <a:off x="2824124" y="4544039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86" name="円/楕円 285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7" name="円/楕円 286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8" name="円/楕円 287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9" name="円/楕円 288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0" name="円/楕円 289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80" name="グループ化 279"/>
                  <p:cNvGrpSpPr/>
                  <p:nvPr/>
                </p:nvGrpSpPr>
                <p:grpSpPr>
                  <a:xfrm>
                    <a:off x="3426584" y="4546214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81" name="円/楕円 28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2" name="円/楕円 28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3" name="円/楕円 28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4" name="円/楕円 28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85" name="円/楕円 28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  <p:grpSp>
              <p:nvGrpSpPr>
                <p:cNvPr id="245" name="グループ化 244"/>
                <p:cNvGrpSpPr/>
                <p:nvPr/>
              </p:nvGrpSpPr>
              <p:grpSpPr>
                <a:xfrm>
                  <a:off x="1021519" y="4663101"/>
                  <a:ext cx="3008176" cy="132530"/>
                  <a:chOff x="1021518" y="4539277"/>
                  <a:chExt cx="3008176" cy="132530"/>
                </a:xfrm>
                <a:grpFill/>
              </p:grpSpPr>
              <p:grpSp>
                <p:nvGrpSpPr>
                  <p:cNvPr id="246" name="グループ化 245"/>
                  <p:cNvGrpSpPr/>
                  <p:nvPr/>
                </p:nvGrpSpPr>
                <p:grpSpPr>
                  <a:xfrm>
                    <a:off x="1021518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71" name="円/楕円 27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2" name="円/楕円 27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3" name="円/楕円 27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4" name="円/楕円 27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5" name="円/楕円 27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47" name="グループ化 246"/>
                  <p:cNvGrpSpPr/>
                  <p:nvPr/>
                </p:nvGrpSpPr>
                <p:grpSpPr>
                  <a:xfrm>
                    <a:off x="1623974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66" name="円/楕円 265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7" name="円/楕円 266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8" name="円/楕円 267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9" name="円/楕円 268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0" name="円/楕円 269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48" name="グループ化 247"/>
                  <p:cNvGrpSpPr/>
                  <p:nvPr/>
                </p:nvGrpSpPr>
                <p:grpSpPr>
                  <a:xfrm>
                    <a:off x="2224049" y="4539277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61" name="円/楕円 26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2" name="円/楕円 26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3" name="円/楕円 26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4" name="円/楕円 26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5" name="円/楕円 26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49" name="グループ化 248"/>
                  <p:cNvGrpSpPr/>
                  <p:nvPr/>
                </p:nvGrpSpPr>
                <p:grpSpPr>
                  <a:xfrm>
                    <a:off x="2824124" y="4544039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56" name="円/楕円 255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7" name="円/楕円 256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8" name="円/楕円 257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9" name="円/楕円 258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60" name="円/楕円 259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50" name="グループ化 249"/>
                  <p:cNvGrpSpPr/>
                  <p:nvPr/>
                </p:nvGrpSpPr>
                <p:grpSpPr>
                  <a:xfrm>
                    <a:off x="3426584" y="4546214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251" name="円/楕円 250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2" name="円/楕円 251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3" name="円/楕円 252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4" name="円/楕円 253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55" name="円/楕円 254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</p:grpSp>
        </p:grpSp>
        <p:grpSp>
          <p:nvGrpSpPr>
            <p:cNvPr id="308" name="グループ化 307"/>
            <p:cNvGrpSpPr/>
            <p:nvPr/>
          </p:nvGrpSpPr>
          <p:grpSpPr>
            <a:xfrm>
              <a:off x="719143" y="5007320"/>
              <a:ext cx="3013275" cy="742612"/>
              <a:chOff x="1015116" y="5024844"/>
              <a:chExt cx="3013275" cy="742612"/>
            </a:xfrm>
            <a:grpFill/>
          </p:grpSpPr>
          <p:grpSp>
            <p:nvGrpSpPr>
              <p:cNvPr id="309" name="グループ化 308"/>
              <p:cNvGrpSpPr/>
              <p:nvPr/>
            </p:nvGrpSpPr>
            <p:grpSpPr>
              <a:xfrm>
                <a:off x="1015116" y="5024844"/>
                <a:ext cx="3008177" cy="504004"/>
                <a:chOff x="1021518" y="4539277"/>
                <a:chExt cx="3008177" cy="504004"/>
              </a:xfrm>
              <a:grpFill/>
            </p:grpSpPr>
            <p:grpSp>
              <p:nvGrpSpPr>
                <p:cNvPr id="373" name="グループ化 372"/>
                <p:cNvGrpSpPr/>
                <p:nvPr/>
              </p:nvGrpSpPr>
              <p:grpSpPr>
                <a:xfrm>
                  <a:off x="1021518" y="4539277"/>
                  <a:ext cx="3008177" cy="256354"/>
                  <a:chOff x="1021518" y="4539277"/>
                  <a:chExt cx="3008177" cy="256354"/>
                </a:xfrm>
                <a:grpFill/>
              </p:grpSpPr>
              <p:grpSp>
                <p:nvGrpSpPr>
                  <p:cNvPr id="437" name="グループ化 436"/>
                  <p:cNvGrpSpPr/>
                  <p:nvPr/>
                </p:nvGrpSpPr>
                <p:grpSpPr>
                  <a:xfrm>
                    <a:off x="1021518" y="4539277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469" name="グループ化 468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94" name="円/楕円 49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5" name="円/楕円 49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6" name="円/楕円 49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7" name="円/楕円 49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8" name="円/楕円 49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70" name="グループ化 469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89" name="円/楕円 488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0" name="円/楕円 489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1" name="円/楕円 490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2" name="円/楕円 491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3" name="円/楕円 492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71" name="グループ化 470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84" name="円/楕円 48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5" name="円/楕円 48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6" name="円/楕円 48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7" name="円/楕円 48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8" name="円/楕円 48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72" name="グループ化 471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79" name="円/楕円 478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0" name="円/楕円 479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1" name="円/楕円 480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2" name="円/楕円 481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83" name="円/楕円 482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73" name="グループ化 472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74" name="円/楕円 47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5" name="円/楕円 47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6" name="円/楕円 47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7" name="円/楕円 47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8" name="円/楕円 47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438" name="グループ化 437"/>
                  <p:cNvGrpSpPr/>
                  <p:nvPr/>
                </p:nvGrpSpPr>
                <p:grpSpPr>
                  <a:xfrm>
                    <a:off x="1021519" y="4663101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439" name="グループ化 438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64" name="円/楕円 46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5" name="円/楕円 46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6" name="円/楕円 46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7" name="円/楕円 46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8" name="円/楕円 46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40" name="グループ化 439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59" name="円/楕円 458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0" name="円/楕円 459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1" name="円/楕円 460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2" name="円/楕円 461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63" name="円/楕円 462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41" name="グループ化 440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54" name="円/楕円 45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5" name="円/楕円 45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6" name="円/楕円 45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7" name="円/楕円 45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8" name="円/楕円 45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42" name="グループ化 441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49" name="円/楕円 448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0" name="円/楕円 449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1" name="円/楕円 450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2" name="円/楕円 451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3" name="円/楕円 452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43" name="グループ化 442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44" name="円/楕円 443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45" name="円/楕円 444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46" name="円/楕円 445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47" name="円/楕円 446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48" name="円/楕円 447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374" name="グループ化 373"/>
                <p:cNvGrpSpPr/>
                <p:nvPr/>
              </p:nvGrpSpPr>
              <p:grpSpPr>
                <a:xfrm>
                  <a:off x="1021518" y="4786927"/>
                  <a:ext cx="3008177" cy="256354"/>
                  <a:chOff x="1021518" y="4539277"/>
                  <a:chExt cx="3008177" cy="256354"/>
                </a:xfrm>
                <a:grpFill/>
              </p:grpSpPr>
              <p:grpSp>
                <p:nvGrpSpPr>
                  <p:cNvPr id="375" name="グループ化 374"/>
                  <p:cNvGrpSpPr/>
                  <p:nvPr/>
                </p:nvGrpSpPr>
                <p:grpSpPr>
                  <a:xfrm>
                    <a:off x="1021518" y="4539277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407" name="グループ化 406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32" name="円/楕円 43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3" name="円/楕円 43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4" name="円/楕円 43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5" name="円/楕円 43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6" name="円/楕円 43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08" name="グループ化 407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27" name="円/楕円 42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8" name="円/楕円 42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9" name="円/楕円 42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0" name="円/楕円 42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31" name="円/楕円 43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09" name="グループ化 408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22" name="円/楕円 42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3" name="円/楕円 42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4" name="円/楕円 42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5" name="円/楕円 42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6" name="円/楕円 42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10" name="グループ化 409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17" name="円/楕円 41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8" name="円/楕円 41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9" name="円/楕円 41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0" name="円/楕円 41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21" name="円/楕円 42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11" name="グループ化 410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12" name="円/楕円 41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3" name="円/楕円 41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4" name="円/楕円 41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5" name="円/楕円 41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6" name="円/楕円 41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376" name="グループ化 375"/>
                  <p:cNvGrpSpPr/>
                  <p:nvPr/>
                </p:nvGrpSpPr>
                <p:grpSpPr>
                  <a:xfrm>
                    <a:off x="1021519" y="4663101"/>
                    <a:ext cx="3008176" cy="132530"/>
                    <a:chOff x="1021518" y="4539277"/>
                    <a:chExt cx="3008176" cy="132530"/>
                  </a:xfrm>
                  <a:grpFill/>
                </p:grpSpPr>
                <p:grpSp>
                  <p:nvGrpSpPr>
                    <p:cNvPr id="377" name="グループ化 376"/>
                    <p:cNvGrpSpPr/>
                    <p:nvPr/>
                  </p:nvGrpSpPr>
                  <p:grpSpPr>
                    <a:xfrm>
                      <a:off x="1021518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402" name="円/楕円 40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3" name="円/楕円 40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4" name="円/楕円 40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5" name="円/楕円 40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6" name="円/楕円 40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78" name="グループ化 377"/>
                    <p:cNvGrpSpPr/>
                    <p:nvPr/>
                  </p:nvGrpSpPr>
                  <p:grpSpPr>
                    <a:xfrm>
                      <a:off x="1623974" y="4541658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397" name="円/楕円 39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8" name="円/楕円 39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9" name="円/楕円 39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0" name="円/楕円 39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01" name="円/楕円 40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79" name="グループ化 378"/>
                    <p:cNvGrpSpPr/>
                    <p:nvPr/>
                  </p:nvGrpSpPr>
                  <p:grpSpPr>
                    <a:xfrm>
                      <a:off x="2224049" y="4539277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392" name="円/楕円 39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3" name="円/楕円 39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4" name="円/楕円 39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5" name="円/楕円 39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6" name="円/楕円 39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80" name="グループ化 379"/>
                    <p:cNvGrpSpPr/>
                    <p:nvPr/>
                  </p:nvGrpSpPr>
                  <p:grpSpPr>
                    <a:xfrm>
                      <a:off x="2824124" y="4544039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387" name="円/楕円 386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8" name="円/楕円 387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9" name="円/楕円 388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0" name="円/楕円 389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1" name="円/楕円 390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81" name="グループ化 380"/>
                    <p:cNvGrpSpPr/>
                    <p:nvPr/>
                  </p:nvGrpSpPr>
                  <p:grpSpPr>
                    <a:xfrm>
                      <a:off x="3426584" y="4546214"/>
                      <a:ext cx="603110" cy="125593"/>
                      <a:chOff x="1021518" y="4541658"/>
                      <a:chExt cx="603110" cy="125593"/>
                    </a:xfrm>
                    <a:grpFill/>
                  </p:grpSpPr>
                  <p:sp>
                    <p:nvSpPr>
                      <p:cNvPr id="382" name="円/楕円 381"/>
                      <p:cNvSpPr/>
                      <p:nvPr/>
                    </p:nvSpPr>
                    <p:spPr>
                      <a:xfrm>
                        <a:off x="1021518" y="4545346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3" name="円/楕円 382"/>
                      <p:cNvSpPr/>
                      <p:nvPr/>
                    </p:nvSpPr>
                    <p:spPr>
                      <a:xfrm>
                        <a:off x="1142140" y="4541658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4" name="円/楕円 383"/>
                      <p:cNvSpPr/>
                      <p:nvPr/>
                    </p:nvSpPr>
                    <p:spPr>
                      <a:xfrm>
                        <a:off x="1262762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5" name="円/楕円 384"/>
                      <p:cNvSpPr/>
                      <p:nvPr/>
                    </p:nvSpPr>
                    <p:spPr>
                      <a:xfrm>
                        <a:off x="1383384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86" name="円/楕円 385"/>
                      <p:cNvSpPr/>
                      <p:nvPr/>
                    </p:nvSpPr>
                    <p:spPr>
                      <a:xfrm>
                        <a:off x="1504006" y="4546629"/>
                        <a:ext cx="120622" cy="120622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  <a:effectLst>
                        <a:innerShdw blurRad="63500" dist="50800" dir="2700000">
                          <a:prstClr val="black">
                            <a:alpha val="50000"/>
                          </a:prstClr>
                        </a:inn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  <p:grpSp>
            <p:nvGrpSpPr>
              <p:cNvPr id="310" name="グループ化 309"/>
              <p:cNvGrpSpPr/>
              <p:nvPr/>
            </p:nvGrpSpPr>
            <p:grpSpPr>
              <a:xfrm>
                <a:off x="1020214" y="5511102"/>
                <a:ext cx="3008177" cy="256354"/>
                <a:chOff x="1021518" y="4539277"/>
                <a:chExt cx="3008177" cy="256354"/>
              </a:xfrm>
              <a:grpFill/>
            </p:grpSpPr>
            <p:grpSp>
              <p:nvGrpSpPr>
                <p:cNvPr id="311" name="グループ化 310"/>
                <p:cNvGrpSpPr/>
                <p:nvPr/>
              </p:nvGrpSpPr>
              <p:grpSpPr>
                <a:xfrm>
                  <a:off x="1021518" y="4539277"/>
                  <a:ext cx="3008176" cy="132530"/>
                  <a:chOff x="1021518" y="4539277"/>
                  <a:chExt cx="3008176" cy="132530"/>
                </a:xfrm>
                <a:grpFill/>
              </p:grpSpPr>
              <p:grpSp>
                <p:nvGrpSpPr>
                  <p:cNvPr id="343" name="グループ化 342"/>
                  <p:cNvGrpSpPr/>
                  <p:nvPr/>
                </p:nvGrpSpPr>
                <p:grpSpPr>
                  <a:xfrm>
                    <a:off x="1021518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68" name="円/楕円 36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9" name="円/楕円 36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70" name="円/楕円 36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71" name="円/楕円 37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72" name="円/楕円 37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44" name="グループ化 343"/>
                  <p:cNvGrpSpPr/>
                  <p:nvPr/>
                </p:nvGrpSpPr>
                <p:grpSpPr>
                  <a:xfrm>
                    <a:off x="1623974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63" name="円/楕円 362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4" name="円/楕円 363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5" name="円/楕円 364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6" name="円/楕円 365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7" name="円/楕円 366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45" name="グループ化 344"/>
                  <p:cNvGrpSpPr/>
                  <p:nvPr/>
                </p:nvGrpSpPr>
                <p:grpSpPr>
                  <a:xfrm>
                    <a:off x="2224049" y="4539277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58" name="円/楕円 35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9" name="円/楕円 35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0" name="円/楕円 35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1" name="円/楕円 36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62" name="円/楕円 36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46" name="グループ化 345"/>
                  <p:cNvGrpSpPr/>
                  <p:nvPr/>
                </p:nvGrpSpPr>
                <p:grpSpPr>
                  <a:xfrm>
                    <a:off x="2824124" y="4544039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53" name="円/楕円 352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4" name="円/楕円 353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5" name="円/楕円 354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6" name="円/楕円 355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7" name="円/楕円 356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47" name="グループ化 346"/>
                  <p:cNvGrpSpPr/>
                  <p:nvPr/>
                </p:nvGrpSpPr>
                <p:grpSpPr>
                  <a:xfrm>
                    <a:off x="3426584" y="4546214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48" name="円/楕円 34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49" name="円/楕円 34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0" name="円/楕円 34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1" name="円/楕円 35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52" name="円/楕円 35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  <p:grpSp>
              <p:nvGrpSpPr>
                <p:cNvPr id="312" name="グループ化 311"/>
                <p:cNvGrpSpPr/>
                <p:nvPr/>
              </p:nvGrpSpPr>
              <p:grpSpPr>
                <a:xfrm>
                  <a:off x="1021519" y="4663101"/>
                  <a:ext cx="3008176" cy="132530"/>
                  <a:chOff x="1021518" y="4539277"/>
                  <a:chExt cx="3008176" cy="132530"/>
                </a:xfrm>
                <a:grpFill/>
              </p:grpSpPr>
              <p:grpSp>
                <p:nvGrpSpPr>
                  <p:cNvPr id="313" name="グループ化 312"/>
                  <p:cNvGrpSpPr/>
                  <p:nvPr/>
                </p:nvGrpSpPr>
                <p:grpSpPr>
                  <a:xfrm>
                    <a:off x="1021518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38" name="円/楕円 33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9" name="円/楕円 33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40" name="円/楕円 33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41" name="円/楕円 34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42" name="円/楕円 34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14" name="グループ化 313"/>
                  <p:cNvGrpSpPr/>
                  <p:nvPr/>
                </p:nvGrpSpPr>
                <p:grpSpPr>
                  <a:xfrm>
                    <a:off x="1623974" y="4541658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33" name="円/楕円 332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4" name="円/楕円 333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5" name="円/楕円 334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6" name="円/楕円 335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7" name="円/楕円 336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15" name="グループ化 314"/>
                  <p:cNvGrpSpPr/>
                  <p:nvPr/>
                </p:nvGrpSpPr>
                <p:grpSpPr>
                  <a:xfrm>
                    <a:off x="2224049" y="4539277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28" name="円/楕円 32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9" name="円/楕円 32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0" name="円/楕円 32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1" name="円/楕円 33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2" name="円/楕円 33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16" name="グループ化 315"/>
                  <p:cNvGrpSpPr/>
                  <p:nvPr/>
                </p:nvGrpSpPr>
                <p:grpSpPr>
                  <a:xfrm>
                    <a:off x="2824124" y="4544039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23" name="円/楕円 322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4" name="円/楕円 323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5" name="円/楕円 324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6" name="円/楕円 325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7" name="円/楕円 326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317" name="グループ化 316"/>
                  <p:cNvGrpSpPr/>
                  <p:nvPr/>
                </p:nvGrpSpPr>
                <p:grpSpPr>
                  <a:xfrm>
                    <a:off x="3426584" y="4546214"/>
                    <a:ext cx="603110" cy="125593"/>
                    <a:chOff x="1021518" y="4541658"/>
                    <a:chExt cx="603110" cy="125593"/>
                  </a:xfrm>
                  <a:grpFill/>
                </p:grpSpPr>
                <p:sp>
                  <p:nvSpPr>
                    <p:cNvPr id="318" name="円/楕円 317"/>
                    <p:cNvSpPr/>
                    <p:nvPr/>
                  </p:nvSpPr>
                  <p:spPr>
                    <a:xfrm>
                      <a:off x="1021518" y="4545346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19" name="円/楕円 318"/>
                    <p:cNvSpPr/>
                    <p:nvPr/>
                  </p:nvSpPr>
                  <p:spPr>
                    <a:xfrm>
                      <a:off x="1142140" y="4541658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0" name="円/楕円 319"/>
                    <p:cNvSpPr/>
                    <p:nvPr/>
                  </p:nvSpPr>
                  <p:spPr>
                    <a:xfrm>
                      <a:off x="1262762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1" name="円/楕円 320"/>
                    <p:cNvSpPr/>
                    <p:nvPr/>
                  </p:nvSpPr>
                  <p:spPr>
                    <a:xfrm>
                      <a:off x="1383384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22" name="円/楕円 321"/>
                    <p:cNvSpPr/>
                    <p:nvPr/>
                  </p:nvSpPr>
                  <p:spPr>
                    <a:xfrm>
                      <a:off x="1504006" y="4546629"/>
                      <a:ext cx="120622" cy="12062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  <a:effectLst>
                      <a:innerShdw blurRad="63500" dist="50800" dir="27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</p:grpSp>
        </p:grpSp>
      </p:grpSp>
      <p:sp>
        <p:nvSpPr>
          <p:cNvPr id="500" name="テキスト ボックス 499"/>
          <p:cNvSpPr txBox="1"/>
          <p:nvPr/>
        </p:nvSpPr>
        <p:spPr>
          <a:xfrm>
            <a:off x="345179" y="78489"/>
            <a:ext cx="401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1-9 (a) </a:t>
            </a:r>
            <a:r>
              <a:rPr lang="ja-JP" altLang="en-US" dirty="0" smtClean="0"/>
              <a:t>気体　</a:t>
            </a:r>
            <a:r>
              <a:rPr lang="en-US" altLang="ja-JP" dirty="0" smtClean="0"/>
              <a:t>(b) </a:t>
            </a:r>
            <a:r>
              <a:rPr lang="ja-JP" altLang="en-US" dirty="0" smtClean="0"/>
              <a:t>液体　</a:t>
            </a:r>
            <a:r>
              <a:rPr lang="en-US" altLang="ja-JP" dirty="0" smtClean="0"/>
              <a:t>(c)</a:t>
            </a:r>
            <a:r>
              <a:rPr lang="ja-JP" altLang="en-US" dirty="0" smtClean="0"/>
              <a:t>固体（結晶）</a:t>
            </a:r>
            <a:endParaRPr lang="en-US" altLang="ja-JP" dirty="0" smtClean="0"/>
          </a:p>
        </p:txBody>
      </p:sp>
      <p:sp>
        <p:nvSpPr>
          <p:cNvPr id="501" name="テキスト ボックス 500"/>
          <p:cNvSpPr txBox="1"/>
          <p:nvPr/>
        </p:nvSpPr>
        <p:spPr>
          <a:xfrm flipH="1">
            <a:off x="1921674" y="445162"/>
            <a:ext cx="77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502" name="テキスト ボックス 501"/>
          <p:cNvSpPr txBox="1"/>
          <p:nvPr/>
        </p:nvSpPr>
        <p:spPr>
          <a:xfrm flipH="1">
            <a:off x="4923387" y="445162"/>
            <a:ext cx="77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503" name="テキスト ボックス 502"/>
          <p:cNvSpPr txBox="1"/>
          <p:nvPr/>
        </p:nvSpPr>
        <p:spPr>
          <a:xfrm flipH="1">
            <a:off x="1834532" y="3789040"/>
            <a:ext cx="777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   (c)</a:t>
            </a:r>
            <a:endParaRPr kumimoji="1" lang="ja-JP" altLang="en-US" dirty="0"/>
          </a:p>
        </p:txBody>
      </p:sp>
      <p:sp>
        <p:nvSpPr>
          <p:cNvPr id="567" name="フローチャート : 磁気ディスク 566"/>
          <p:cNvSpPr/>
          <p:nvPr/>
        </p:nvSpPr>
        <p:spPr>
          <a:xfrm>
            <a:off x="5337085" y="2123855"/>
            <a:ext cx="1969842" cy="1272549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ローチャート : 磁気ディスク 580"/>
          <p:cNvSpPr/>
          <p:nvPr/>
        </p:nvSpPr>
        <p:spPr>
          <a:xfrm>
            <a:off x="5337085" y="1268760"/>
            <a:ext cx="1969842" cy="1272549"/>
          </a:xfrm>
          <a:prstGeom prst="flowChartMagneticDisk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/>
          <p:cNvGrpSpPr/>
          <p:nvPr/>
        </p:nvGrpSpPr>
        <p:grpSpPr>
          <a:xfrm>
            <a:off x="5347533" y="2178505"/>
            <a:ext cx="1954834" cy="1202299"/>
            <a:chOff x="6291456" y="5203178"/>
            <a:chExt cx="1954834" cy="1202299"/>
          </a:xfrm>
        </p:grpSpPr>
        <p:sp>
          <p:nvSpPr>
            <p:cNvPr id="568" name="円/楕円 567"/>
            <p:cNvSpPr/>
            <p:nvPr/>
          </p:nvSpPr>
          <p:spPr>
            <a:xfrm>
              <a:off x="6478948" y="556233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9" name="円/楕円 568"/>
            <p:cNvSpPr/>
            <p:nvPr/>
          </p:nvSpPr>
          <p:spPr>
            <a:xfrm>
              <a:off x="6691659" y="587545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0" name="円/楕円 569"/>
            <p:cNvSpPr/>
            <p:nvPr/>
          </p:nvSpPr>
          <p:spPr>
            <a:xfrm>
              <a:off x="6631348" y="57123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1" name="円/楕円 570"/>
            <p:cNvSpPr/>
            <p:nvPr/>
          </p:nvSpPr>
          <p:spPr>
            <a:xfrm>
              <a:off x="6478948" y="595922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2" name="円/楕円 571"/>
            <p:cNvSpPr/>
            <p:nvPr/>
          </p:nvSpPr>
          <p:spPr>
            <a:xfrm>
              <a:off x="6402071" y="5826030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3" name="円/楕円 572"/>
            <p:cNvSpPr/>
            <p:nvPr/>
          </p:nvSpPr>
          <p:spPr>
            <a:xfrm>
              <a:off x="6914242" y="588803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4" name="円/楕円 573"/>
            <p:cNvSpPr/>
            <p:nvPr/>
          </p:nvSpPr>
          <p:spPr>
            <a:xfrm>
              <a:off x="6853931" y="568296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5" name="円/楕円 574"/>
            <p:cNvSpPr/>
            <p:nvPr/>
          </p:nvSpPr>
          <p:spPr>
            <a:xfrm>
              <a:off x="7050956" y="570540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6" name="円/楕円 575"/>
            <p:cNvSpPr/>
            <p:nvPr/>
          </p:nvSpPr>
          <p:spPr>
            <a:xfrm>
              <a:off x="6583004" y="522075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円/楕円 576"/>
            <p:cNvSpPr/>
            <p:nvPr/>
          </p:nvSpPr>
          <p:spPr>
            <a:xfrm>
              <a:off x="6599570" y="53908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8" name="円/楕円 577"/>
            <p:cNvSpPr/>
            <p:nvPr/>
          </p:nvSpPr>
          <p:spPr>
            <a:xfrm>
              <a:off x="6768062" y="611500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9" name="円/楕円 578"/>
            <p:cNvSpPr/>
            <p:nvPr/>
          </p:nvSpPr>
          <p:spPr>
            <a:xfrm>
              <a:off x="6974553" y="6105814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円/楕円 579"/>
            <p:cNvSpPr/>
            <p:nvPr/>
          </p:nvSpPr>
          <p:spPr>
            <a:xfrm>
              <a:off x="6522693" y="614516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2" name="円/楕円 581"/>
            <p:cNvSpPr/>
            <p:nvPr/>
          </p:nvSpPr>
          <p:spPr>
            <a:xfrm>
              <a:off x="6358326" y="555395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円/楕円 582"/>
            <p:cNvSpPr/>
            <p:nvPr/>
          </p:nvSpPr>
          <p:spPr>
            <a:xfrm>
              <a:off x="6418637" y="5283570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4" name="円/楕円 583"/>
            <p:cNvSpPr/>
            <p:nvPr/>
          </p:nvSpPr>
          <p:spPr>
            <a:xfrm>
              <a:off x="6892809" y="53908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5" name="円/楕円 584"/>
            <p:cNvSpPr/>
            <p:nvPr/>
          </p:nvSpPr>
          <p:spPr>
            <a:xfrm>
              <a:off x="7050956" y="523833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6" name="円/楕円 585"/>
            <p:cNvSpPr/>
            <p:nvPr/>
          </p:nvSpPr>
          <p:spPr>
            <a:xfrm>
              <a:off x="7111267" y="5987694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7" name="円/楕円 586"/>
            <p:cNvSpPr/>
            <p:nvPr/>
          </p:nvSpPr>
          <p:spPr>
            <a:xfrm>
              <a:off x="7346290" y="619878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8" name="円/楕円 587"/>
            <p:cNvSpPr/>
            <p:nvPr/>
          </p:nvSpPr>
          <p:spPr>
            <a:xfrm>
              <a:off x="7246561" y="588803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9" name="円/楕円 588"/>
            <p:cNvSpPr/>
            <p:nvPr/>
          </p:nvSpPr>
          <p:spPr>
            <a:xfrm>
              <a:off x="7198283" y="570540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0" name="円/楕円 589"/>
            <p:cNvSpPr/>
            <p:nvPr/>
          </p:nvSpPr>
          <p:spPr>
            <a:xfrm>
              <a:off x="7198283" y="614516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1" name="円/楕円 590"/>
            <p:cNvSpPr/>
            <p:nvPr/>
          </p:nvSpPr>
          <p:spPr>
            <a:xfrm>
              <a:off x="6956230" y="6245706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2" name="円/楕円 591"/>
            <p:cNvSpPr/>
            <p:nvPr/>
          </p:nvSpPr>
          <p:spPr>
            <a:xfrm>
              <a:off x="6291456" y="605469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3" name="円/楕円 592"/>
            <p:cNvSpPr/>
            <p:nvPr/>
          </p:nvSpPr>
          <p:spPr>
            <a:xfrm>
              <a:off x="7634322" y="616443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円/楕円 593"/>
            <p:cNvSpPr/>
            <p:nvPr/>
          </p:nvSpPr>
          <p:spPr>
            <a:xfrm>
              <a:off x="7388954" y="597849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5" name="円/楕円 594"/>
            <p:cNvSpPr/>
            <p:nvPr/>
          </p:nvSpPr>
          <p:spPr>
            <a:xfrm>
              <a:off x="7530469" y="584780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6" name="円/楕円 595"/>
            <p:cNvSpPr/>
            <p:nvPr/>
          </p:nvSpPr>
          <p:spPr>
            <a:xfrm>
              <a:off x="7388954" y="53908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7" name="円/楕円 596"/>
            <p:cNvSpPr/>
            <p:nvPr/>
          </p:nvSpPr>
          <p:spPr>
            <a:xfrm>
              <a:off x="7921070" y="532549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8" name="円/楕円 597"/>
            <p:cNvSpPr/>
            <p:nvPr/>
          </p:nvSpPr>
          <p:spPr>
            <a:xfrm>
              <a:off x="7965562" y="572826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9" name="円/楕円 598"/>
            <p:cNvSpPr/>
            <p:nvPr/>
          </p:nvSpPr>
          <p:spPr>
            <a:xfrm>
              <a:off x="7826751" y="571899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0" name="円/楕円 599"/>
            <p:cNvSpPr/>
            <p:nvPr/>
          </p:nvSpPr>
          <p:spPr>
            <a:xfrm>
              <a:off x="8065357" y="559837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1" name="円/楕円 600"/>
            <p:cNvSpPr/>
            <p:nvPr/>
          </p:nvSpPr>
          <p:spPr>
            <a:xfrm>
              <a:off x="8001464" y="548181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2" name="円/楕円 601"/>
            <p:cNvSpPr/>
            <p:nvPr/>
          </p:nvSpPr>
          <p:spPr>
            <a:xfrm>
              <a:off x="7535609" y="560676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3" name="円/楕円 602"/>
            <p:cNvSpPr/>
            <p:nvPr/>
          </p:nvSpPr>
          <p:spPr>
            <a:xfrm>
              <a:off x="6733309" y="5546450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4" name="円/楕円 603"/>
            <p:cNvSpPr/>
            <p:nvPr/>
          </p:nvSpPr>
          <p:spPr>
            <a:xfrm>
              <a:off x="7727900" y="556889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5" name="円/楕円 604"/>
            <p:cNvSpPr/>
            <p:nvPr/>
          </p:nvSpPr>
          <p:spPr>
            <a:xfrm>
              <a:off x="6935730" y="553833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6" name="円/楕円 605"/>
            <p:cNvSpPr/>
            <p:nvPr/>
          </p:nvSpPr>
          <p:spPr>
            <a:xfrm>
              <a:off x="7299233" y="5579783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7" name="円/楕円 606"/>
            <p:cNvSpPr/>
            <p:nvPr/>
          </p:nvSpPr>
          <p:spPr>
            <a:xfrm>
              <a:off x="7456636" y="5683840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8" name="円/楕円 607"/>
            <p:cNvSpPr/>
            <p:nvPr/>
          </p:nvSpPr>
          <p:spPr>
            <a:xfrm>
              <a:off x="7667589" y="579756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9" name="円/楕円 608"/>
            <p:cNvSpPr/>
            <p:nvPr/>
          </p:nvSpPr>
          <p:spPr>
            <a:xfrm>
              <a:off x="7889292" y="5892224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0" name="円/楕円 609"/>
            <p:cNvSpPr/>
            <p:nvPr/>
          </p:nvSpPr>
          <p:spPr>
            <a:xfrm>
              <a:off x="8125668" y="5857876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1" name="円/楕円 610"/>
            <p:cNvSpPr/>
            <p:nvPr/>
          </p:nvSpPr>
          <p:spPr>
            <a:xfrm>
              <a:off x="7800448" y="603042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2" name="円/楕円 611"/>
            <p:cNvSpPr/>
            <p:nvPr/>
          </p:nvSpPr>
          <p:spPr>
            <a:xfrm>
              <a:off x="8083004" y="605638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3" name="円/楕円 612"/>
            <p:cNvSpPr/>
            <p:nvPr/>
          </p:nvSpPr>
          <p:spPr>
            <a:xfrm>
              <a:off x="7887062" y="616443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4" name="円/楕円 613"/>
            <p:cNvSpPr/>
            <p:nvPr/>
          </p:nvSpPr>
          <p:spPr>
            <a:xfrm>
              <a:off x="7629929" y="6012846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5" name="円/楕円 614"/>
            <p:cNvSpPr/>
            <p:nvPr/>
          </p:nvSpPr>
          <p:spPr>
            <a:xfrm>
              <a:off x="7190848" y="53908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6" name="円/楕円 615"/>
            <p:cNvSpPr/>
            <p:nvPr/>
          </p:nvSpPr>
          <p:spPr>
            <a:xfrm>
              <a:off x="7171578" y="628485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7" name="円/楕円 616"/>
            <p:cNvSpPr/>
            <p:nvPr/>
          </p:nvSpPr>
          <p:spPr>
            <a:xfrm>
              <a:off x="7492066" y="612177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8" name="円/楕円 617"/>
            <p:cNvSpPr/>
            <p:nvPr/>
          </p:nvSpPr>
          <p:spPr>
            <a:xfrm>
              <a:off x="6788349" y="594665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9" name="円/楕円 618"/>
            <p:cNvSpPr/>
            <p:nvPr/>
          </p:nvSpPr>
          <p:spPr>
            <a:xfrm>
              <a:off x="7356841" y="5804462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円/楕円 619"/>
            <p:cNvSpPr/>
            <p:nvPr/>
          </p:nvSpPr>
          <p:spPr>
            <a:xfrm>
              <a:off x="6720192" y="626578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1" name="円/楕円 620"/>
            <p:cNvSpPr/>
            <p:nvPr/>
          </p:nvSpPr>
          <p:spPr>
            <a:xfrm>
              <a:off x="6461031" y="571899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2" name="円/楕円 621"/>
            <p:cNvSpPr/>
            <p:nvPr/>
          </p:nvSpPr>
          <p:spPr>
            <a:xfrm>
              <a:off x="7766440" y="536551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3" name="円/楕円 622"/>
            <p:cNvSpPr/>
            <p:nvPr/>
          </p:nvSpPr>
          <p:spPr>
            <a:xfrm>
              <a:off x="8083004" y="5271873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4" name="円/楕円 623"/>
            <p:cNvSpPr/>
            <p:nvPr/>
          </p:nvSpPr>
          <p:spPr>
            <a:xfrm>
              <a:off x="7060490" y="542582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5" name="円/楕円 624"/>
            <p:cNvSpPr/>
            <p:nvPr/>
          </p:nvSpPr>
          <p:spPr>
            <a:xfrm>
              <a:off x="7667589" y="523833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円/楕円 625"/>
            <p:cNvSpPr/>
            <p:nvPr/>
          </p:nvSpPr>
          <p:spPr>
            <a:xfrm>
              <a:off x="7616270" y="540405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7" name="円/楕円 626"/>
            <p:cNvSpPr/>
            <p:nvPr/>
          </p:nvSpPr>
          <p:spPr>
            <a:xfrm>
              <a:off x="7456636" y="522325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8" name="円/楕円 627"/>
            <p:cNvSpPr/>
            <p:nvPr/>
          </p:nvSpPr>
          <p:spPr>
            <a:xfrm>
              <a:off x="7257243" y="520317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9" name="円/楕円 628"/>
            <p:cNvSpPr/>
            <p:nvPr/>
          </p:nvSpPr>
          <p:spPr>
            <a:xfrm>
              <a:off x="6867321" y="521906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0" name="円/楕円 629"/>
            <p:cNvSpPr/>
            <p:nvPr/>
          </p:nvSpPr>
          <p:spPr>
            <a:xfrm>
              <a:off x="6707751" y="5283570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1" name="直方体 630"/>
          <p:cNvSpPr/>
          <p:nvPr/>
        </p:nvSpPr>
        <p:spPr>
          <a:xfrm>
            <a:off x="1671176" y="1166931"/>
            <a:ext cx="2304256" cy="2160240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7" name="グループ化 66"/>
          <p:cNvGrpSpPr/>
          <p:nvPr/>
        </p:nvGrpSpPr>
        <p:grpSpPr>
          <a:xfrm>
            <a:off x="1737360" y="1432462"/>
            <a:ext cx="2156859" cy="1788571"/>
            <a:chOff x="5924676" y="4484277"/>
            <a:chExt cx="2156859" cy="1788571"/>
          </a:xfrm>
        </p:grpSpPr>
        <p:sp>
          <p:nvSpPr>
            <p:cNvPr id="632" name="円/楕円 631"/>
            <p:cNvSpPr/>
            <p:nvPr/>
          </p:nvSpPr>
          <p:spPr>
            <a:xfrm>
              <a:off x="6428732" y="491632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3" name="円/楕円 632"/>
            <p:cNvSpPr/>
            <p:nvPr/>
          </p:nvSpPr>
          <p:spPr>
            <a:xfrm>
              <a:off x="7735153" y="5293133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4" name="円/楕円 633"/>
            <p:cNvSpPr/>
            <p:nvPr/>
          </p:nvSpPr>
          <p:spPr>
            <a:xfrm>
              <a:off x="6974708" y="563640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円/楕円 634"/>
            <p:cNvSpPr/>
            <p:nvPr/>
          </p:nvSpPr>
          <p:spPr>
            <a:xfrm>
              <a:off x="6308110" y="6068453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6" name="円/楕円 635"/>
            <p:cNvSpPr/>
            <p:nvPr/>
          </p:nvSpPr>
          <p:spPr>
            <a:xfrm>
              <a:off x="7001685" y="6152226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7" name="円/楕円 636"/>
            <p:cNvSpPr/>
            <p:nvPr/>
          </p:nvSpPr>
          <p:spPr>
            <a:xfrm>
              <a:off x="5924676" y="541375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円/楕円 637"/>
            <p:cNvSpPr/>
            <p:nvPr/>
          </p:nvSpPr>
          <p:spPr>
            <a:xfrm>
              <a:off x="7220820" y="448427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円/楕円 638"/>
            <p:cNvSpPr/>
            <p:nvPr/>
          </p:nvSpPr>
          <p:spPr>
            <a:xfrm>
              <a:off x="6426095" y="4546278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0" name="円/楕円 639"/>
            <p:cNvSpPr/>
            <p:nvPr/>
          </p:nvSpPr>
          <p:spPr>
            <a:xfrm>
              <a:off x="7281131" y="503694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1" name="円/楕円 640"/>
            <p:cNvSpPr/>
            <p:nvPr/>
          </p:nvSpPr>
          <p:spPr>
            <a:xfrm>
              <a:off x="6521903" y="5413755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2" name="円/楕円 641"/>
            <p:cNvSpPr/>
            <p:nvPr/>
          </p:nvSpPr>
          <p:spPr>
            <a:xfrm>
              <a:off x="6278022" y="566574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3" name="円/楕円 642"/>
            <p:cNvSpPr/>
            <p:nvPr/>
          </p:nvSpPr>
          <p:spPr>
            <a:xfrm>
              <a:off x="7680048" y="5947831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4" name="円/楕円 643"/>
            <p:cNvSpPr/>
            <p:nvPr/>
          </p:nvSpPr>
          <p:spPr>
            <a:xfrm>
              <a:off x="6963146" y="5036947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5" name="円/楕円 644"/>
            <p:cNvSpPr/>
            <p:nvPr/>
          </p:nvSpPr>
          <p:spPr>
            <a:xfrm>
              <a:off x="7960913" y="4749319"/>
              <a:ext cx="120622" cy="12062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01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77863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5" y="744975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3" y="3899235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63" y="3931146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66190" y="125619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3-18 </a:t>
            </a:r>
            <a:r>
              <a:rPr lang="ja-JP" altLang="en-US" dirty="0" smtClean="0"/>
              <a:t>空間群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2</a:t>
            </a:r>
            <a:r>
              <a:rPr lang="ja-JP" altLang="en-US" dirty="0" smtClean="0"/>
              <a:t>の模式図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609" y="197141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34604" y="179642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433" y="50223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12884" y="493681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44803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3" y="1646961"/>
            <a:ext cx="3125000" cy="26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02" y="1959633"/>
            <a:ext cx="2806132" cy="187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71049" y="266466"/>
            <a:ext cx="474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図</a:t>
            </a:r>
            <a:r>
              <a:rPr kumimoji="1" lang="en-US" altLang="ja-JP" dirty="0" smtClean="0"/>
              <a:t>3-19</a:t>
            </a:r>
            <a:r>
              <a:rPr kumimoji="1" lang="ja-JP" altLang="en-US" dirty="0" smtClean="0"/>
              <a:t>　</a:t>
            </a:r>
            <a:r>
              <a:rPr lang="ja-JP" altLang="en-US" dirty="0"/>
              <a:t>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ja-JP" altLang="en-US" dirty="0" err="1" smtClean="0"/>
              <a:t>の単位胞に</a:t>
            </a:r>
            <a:r>
              <a:rPr lang="ja-JP" altLang="en-US" dirty="0" smtClean="0"/>
              <a:t>おける対称</a:t>
            </a:r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4675" y="967236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lang="ja-JP" altLang="en-US" dirty="0" smtClean="0"/>
              <a:t>対称の模式図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4900" y="948471"/>
            <a:ext cx="3536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r>
              <a:rPr lang="ja-JP" altLang="en-US" dirty="0"/>
              <a:t>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ja-JP" altLang="en-US" dirty="0"/>
              <a:t>における分子の手系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この</a:t>
            </a:r>
            <a:r>
              <a:rPr lang="ja-JP" altLang="en-US" dirty="0"/>
              <a:t>図では両方とも左手。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12923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5" y="770035"/>
            <a:ext cx="7198275" cy="58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89249" y="317241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3-20</a:t>
            </a:r>
            <a:r>
              <a:rPr lang="ja-JP" altLang="en-US" dirty="0" smtClean="0"/>
              <a:t>　空間群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2</a:t>
            </a:r>
            <a:r>
              <a:rPr lang="en-US" altLang="ja-JP" baseline="-25000" dirty="0" smtClean="0"/>
              <a:t>1</a:t>
            </a:r>
            <a:r>
              <a:rPr lang="ja-JP" altLang="en-US" dirty="0" err="1" smtClean="0"/>
              <a:t>の単位胞の</a:t>
            </a:r>
            <a:r>
              <a:rPr lang="ja-JP" altLang="en-US" dirty="0" smtClean="0"/>
              <a:t>模式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45330" y="445828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1166" y="179048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41463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556"/>
            <a:ext cx="2583000" cy="294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208" y="1651556"/>
            <a:ext cx="2408000" cy="41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94" y="1805556"/>
            <a:ext cx="2563881" cy="429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48811" y="169688"/>
            <a:ext cx="7260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3-21</a:t>
            </a:r>
            <a:r>
              <a:rPr lang="ja-JP" altLang="en-US" dirty="0"/>
              <a:t>　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dirty="0"/>
              <a:t>の結晶になった分子</a:t>
            </a:r>
            <a:r>
              <a:rPr lang="ja-JP" altLang="en-US" dirty="0" smtClean="0"/>
              <a:t>の結晶構造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0059" y="1132406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r>
              <a:rPr kumimoji="1" lang="ja-JP" altLang="en-US" dirty="0" smtClean="0"/>
              <a:t>単位胞内の２分子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09947" y="113240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r>
              <a:rPr lang="ja-JP" altLang="en-US" dirty="0" smtClean="0"/>
              <a:t>結晶の一部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19208" y="1132406"/>
            <a:ext cx="343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r>
              <a:rPr lang="ja-JP" altLang="en-US" dirty="0"/>
              <a:t>各原子をファン・デル・</a:t>
            </a:r>
            <a:r>
              <a:rPr lang="ja-JP" altLang="en-US" dirty="0" smtClean="0"/>
              <a:t>ワールス</a:t>
            </a:r>
            <a:endParaRPr lang="en-US" altLang="ja-JP" dirty="0" smtClean="0"/>
          </a:p>
          <a:p>
            <a:r>
              <a:rPr lang="ja-JP" altLang="en-US" dirty="0" smtClean="0"/>
              <a:t>半径</a:t>
            </a:r>
            <a:r>
              <a:rPr lang="ja-JP" altLang="en-US" dirty="0"/>
              <a:t>で</a:t>
            </a:r>
            <a:r>
              <a:rPr lang="ja-JP" altLang="en-US" dirty="0" smtClean="0"/>
              <a:t>描いた結晶構造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0928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5" y="904366"/>
            <a:ext cx="435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75" y="944666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10" y="4039243"/>
            <a:ext cx="4340000" cy="27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75734" y="129814"/>
            <a:ext cx="2772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3-22 </a:t>
            </a:r>
            <a:r>
              <a:rPr lang="ja-JP" altLang="en-US" dirty="0" smtClean="0"/>
              <a:t>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/c</a:t>
            </a:r>
            <a:r>
              <a:rPr lang="ja-JP" altLang="en-US" dirty="0"/>
              <a:t>の模式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43842" y="47806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0072" y="53503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26378" y="364726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91554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60" y="842010"/>
            <a:ext cx="6108700" cy="539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89249" y="317241"/>
            <a:ext cx="496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3-23</a:t>
            </a:r>
            <a:r>
              <a:rPr lang="ja-JP" altLang="en-US" dirty="0" smtClean="0"/>
              <a:t>　</a:t>
            </a:r>
            <a:r>
              <a:rPr lang="ja-JP" altLang="en-US" dirty="0"/>
              <a:t>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/c</a:t>
            </a:r>
            <a:r>
              <a:rPr lang="ja-JP" altLang="en-US" dirty="0"/>
              <a:t>の模式　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9722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119188"/>
            <a:ext cx="4779963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734036" y="466376"/>
            <a:ext cx="7294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3-24</a:t>
            </a:r>
            <a:r>
              <a:rPr lang="ja-JP" altLang="en-US" dirty="0"/>
              <a:t>　　図</a:t>
            </a:r>
            <a:r>
              <a:rPr lang="en-US" altLang="ja-JP" dirty="0" smtClean="0"/>
              <a:t>3-11(d)</a:t>
            </a:r>
            <a:r>
              <a:rPr lang="ja-JP" altLang="en-US" dirty="0" smtClean="0"/>
              <a:t>の</a:t>
            </a:r>
            <a:r>
              <a:rPr lang="ja-JP" altLang="en-US" dirty="0"/>
              <a:t>分子が作る空間群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/c</a:t>
            </a:r>
            <a:r>
              <a:rPr lang="ja-JP" altLang="en-US" dirty="0"/>
              <a:t>の結晶の構造</a:t>
            </a:r>
          </a:p>
        </p:txBody>
      </p:sp>
    </p:spTree>
    <p:extLst>
      <p:ext uri="{BB962C8B-B14F-4D97-AF65-F5344CB8AC3E}">
        <p14:creationId xmlns:p14="http://schemas.microsoft.com/office/powerpoint/2010/main" val="155281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1" y="1014972"/>
            <a:ext cx="3666000" cy="28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79" y="1014972"/>
            <a:ext cx="5176565" cy="24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48" y="3888972"/>
            <a:ext cx="4301509" cy="313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23102" y="31115"/>
            <a:ext cx="3414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3-25</a:t>
            </a:r>
            <a:r>
              <a:rPr lang="ja-JP" altLang="en-US" dirty="0"/>
              <a:t>　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baseline="-25000" dirty="0"/>
              <a:t>　</a:t>
            </a:r>
            <a:r>
              <a:rPr lang="ja-JP" altLang="en-US" dirty="0"/>
              <a:t>の理解へ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30460" y="51488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(a)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04488" y="64564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(b)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53733" y="351092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83126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31" y="609045"/>
            <a:ext cx="6094530" cy="535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5350" y="118938"/>
            <a:ext cx="387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図</a:t>
            </a:r>
            <a:r>
              <a:rPr lang="en-US" altLang="ja-JP" dirty="0" smtClean="0"/>
              <a:t>3-26</a:t>
            </a:r>
            <a:r>
              <a:rPr lang="ja-JP" altLang="en-US" dirty="0"/>
              <a:t>　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baseline="-25000" dirty="0"/>
              <a:t>　</a:t>
            </a:r>
            <a:r>
              <a:rPr lang="ja-JP" altLang="en-US" dirty="0" smtClean="0"/>
              <a:t>の対称の模式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10840" y="405384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1420" y="149530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(4)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9640" y="316587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21680" y="243078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(3)</a:t>
            </a:r>
            <a:endParaRPr kumimoji="1" lang="ja-JP" altLang="en-US" dirty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718631" y="2985572"/>
            <a:ext cx="0" cy="4516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7804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21710" y="99133"/>
            <a:ext cx="8822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図</a:t>
            </a:r>
            <a:r>
              <a:rPr lang="en-US" altLang="ja-JP" dirty="0" smtClean="0"/>
              <a:t>3-27</a:t>
            </a:r>
            <a:r>
              <a:rPr lang="ja-JP" altLang="en-US" dirty="0"/>
              <a:t>　</a:t>
            </a:r>
            <a:r>
              <a:rPr lang="en-US" altLang="ja-JP" dirty="0" smtClean="0"/>
              <a:t>L-</a:t>
            </a:r>
            <a:r>
              <a:rPr lang="ja-JP" altLang="en-US" dirty="0"/>
              <a:t>グルタミン</a:t>
            </a:r>
            <a:r>
              <a:rPr lang="ja-JP" altLang="en-US" dirty="0" smtClean="0"/>
              <a:t>酸の空間群</a:t>
            </a:r>
            <a:r>
              <a:rPr lang="en-US" altLang="ja-JP" i="1" dirty="0"/>
              <a:t>P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en-US" altLang="ja-JP" dirty="0"/>
              <a:t>2</a:t>
            </a:r>
            <a:r>
              <a:rPr lang="en-US" altLang="ja-JP" baseline="-25000" dirty="0"/>
              <a:t>1</a:t>
            </a:r>
            <a:r>
              <a:rPr lang="ja-JP" altLang="en-US" baseline="-25000" dirty="0"/>
              <a:t>　</a:t>
            </a:r>
            <a:r>
              <a:rPr lang="ja-JP" altLang="en-US" dirty="0" smtClean="0"/>
              <a:t>結晶の構造（ステレオ図）</a:t>
            </a:r>
            <a:endParaRPr lang="ja-JP" altLang="en-US" dirty="0"/>
          </a:p>
          <a:p>
            <a:endParaRPr lang="ja-JP" altLang="en-US" dirty="0"/>
          </a:p>
        </p:txBody>
      </p:sp>
      <p:pic>
        <p:nvPicPr>
          <p:cNvPr id="14339" name="Picture 3" descr="S:\NH_work\原稿（執筆中）\ブルーバックス（結晶）\原稿\原稿\LGLUAC02 P2121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2" y="1227393"/>
            <a:ext cx="7615856" cy="45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2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20684</TotalTime>
  <Words>3385</Words>
  <Application>Microsoft Office PowerPoint</Application>
  <PresentationFormat>画面に合わせる (4:3)</PresentationFormat>
  <Paragraphs>1192</Paragraphs>
  <Slides>135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135</vt:i4>
      </vt:variant>
    </vt:vector>
  </HeadingPairs>
  <TitlesOfParts>
    <vt:vector size="137" baseType="lpstr">
      <vt:lpstr>Office ​​テーマ</vt:lpstr>
      <vt:lpstr>CS ChemDraw Drawing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hirayama</dc:creator>
  <cp:lastModifiedBy>hirayama</cp:lastModifiedBy>
  <cp:revision>832</cp:revision>
  <cp:lastPrinted>2012-02-09T06:04:11Z</cp:lastPrinted>
  <dcterms:created xsi:type="dcterms:W3CDTF">2011-04-23T05:36:40Z</dcterms:created>
  <dcterms:modified xsi:type="dcterms:W3CDTF">2012-02-12T04:33:15Z</dcterms:modified>
</cp:coreProperties>
</file>